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4017" r:id="rId5"/>
  </p:sldMasterIdLst>
  <p:notesMasterIdLst>
    <p:notesMasterId r:id="rId36"/>
  </p:notesMasterIdLst>
  <p:handoutMasterIdLst>
    <p:handoutMasterId r:id="rId37"/>
  </p:handoutMasterIdLst>
  <p:sldIdLst>
    <p:sldId id="258" r:id="rId6"/>
    <p:sldId id="2011" r:id="rId7"/>
    <p:sldId id="1988" r:id="rId8"/>
    <p:sldId id="1989" r:id="rId9"/>
    <p:sldId id="2012" r:id="rId10"/>
    <p:sldId id="1990" r:id="rId11"/>
    <p:sldId id="1991" r:id="rId12"/>
    <p:sldId id="1992" r:id="rId13"/>
    <p:sldId id="1993" r:id="rId14"/>
    <p:sldId id="1998" r:id="rId15"/>
    <p:sldId id="2013" r:id="rId16"/>
    <p:sldId id="1994" r:id="rId17"/>
    <p:sldId id="1995" r:id="rId18"/>
    <p:sldId id="1996" r:id="rId19"/>
    <p:sldId id="1997" r:id="rId20"/>
    <p:sldId id="1999" r:id="rId21"/>
    <p:sldId id="2000" r:id="rId22"/>
    <p:sldId id="2001" r:id="rId23"/>
    <p:sldId id="2014" r:id="rId24"/>
    <p:sldId id="2002" r:id="rId25"/>
    <p:sldId id="2003" r:id="rId26"/>
    <p:sldId id="2004" r:id="rId27"/>
    <p:sldId id="2008" r:id="rId28"/>
    <p:sldId id="2007" r:id="rId29"/>
    <p:sldId id="2006" r:id="rId30"/>
    <p:sldId id="2005" r:id="rId31"/>
    <p:sldId id="2010" r:id="rId32"/>
    <p:sldId id="2009" r:id="rId33"/>
    <p:sldId id="2015" r:id="rId34"/>
    <p:sldId id="288" r:id="rId35"/>
  </p:sldIdLst>
  <p:sldSz cx="12192000" cy="6858000"/>
  <p:notesSz cx="6669088" cy="9775825"/>
  <p:defaultTextStyle>
    <a:defPPr>
      <a:defRPr lang="fr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 Kernen" initials="MK" lastIdx="2" clrIdx="0"/>
  <p:cmAuthor id="2" name="Stefan Thalmann" initials="ST" lastIdx="3" clrIdx="1">
    <p:extLst>
      <p:ext uri="{19B8F6BF-5375-455C-9EA6-DF929625EA0E}">
        <p15:presenceInfo xmlns:p15="http://schemas.microsoft.com/office/powerpoint/2012/main" userId="S::StefanThalmann@VerenumAG77.onmicrosoft.com::31b3d9f0-5f10-4538-8ab5-665ac1e512a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2000"/>
    <a:srgbClr val="543019"/>
    <a:srgbClr val="7D580D"/>
    <a:srgbClr val="06379A"/>
    <a:srgbClr val="FFFF66"/>
    <a:srgbClr val="FFFF99"/>
    <a:srgbClr val="F5F264"/>
    <a:srgbClr val="E6C020"/>
    <a:srgbClr val="E7D9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264" autoAdjust="0"/>
  </p:normalViewPr>
  <p:slideViewPr>
    <p:cSldViewPr>
      <p:cViewPr varScale="1">
        <p:scale>
          <a:sx n="97" d="100"/>
          <a:sy n="97" d="100"/>
        </p:scale>
        <p:origin x="90" y="2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289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835" cy="48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3" tIns="46766" rIns="93533" bIns="46766" numCol="1" anchor="t" anchorCtr="0" compatLnSpc="1">
            <a:prstTxWarp prst="textNoShape">
              <a:avLst/>
            </a:prstTxWarp>
          </a:bodyPr>
          <a:lstStyle>
            <a:lvl1pPr defTabSz="93544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695" y="1"/>
            <a:ext cx="2889835" cy="48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3" tIns="46766" rIns="93533" bIns="46766" numCol="1" anchor="t" anchorCtr="0" compatLnSpc="1">
            <a:prstTxWarp prst="textNoShape">
              <a:avLst/>
            </a:prstTxWarp>
          </a:bodyPr>
          <a:lstStyle>
            <a:lvl1pPr algn="r" defTabSz="93544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6168"/>
            <a:ext cx="2889835" cy="48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3" tIns="46766" rIns="93533" bIns="46766" numCol="1" anchor="b" anchorCtr="0" compatLnSpc="1">
            <a:prstTxWarp prst="textNoShape">
              <a:avLst/>
            </a:prstTxWarp>
          </a:bodyPr>
          <a:lstStyle>
            <a:lvl1pPr defTabSz="93544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695" y="9286168"/>
            <a:ext cx="2889835" cy="48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3" tIns="46766" rIns="93533" bIns="46766" numCol="1" anchor="b" anchorCtr="0" compatLnSpc="1">
            <a:prstTxWarp prst="textNoShape">
              <a:avLst/>
            </a:prstTxWarp>
          </a:bodyPr>
          <a:lstStyle>
            <a:lvl1pPr algn="r" defTabSz="93544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4160E3C-6CC5-483C-9F5A-AFB017343B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15427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835" cy="48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3" tIns="46766" rIns="93533" bIns="46766" numCol="1" anchor="t" anchorCtr="0" compatLnSpc="1">
            <a:prstTxWarp prst="textNoShape">
              <a:avLst/>
            </a:prstTxWarp>
          </a:bodyPr>
          <a:lstStyle>
            <a:lvl1pPr defTabSz="93544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95" y="1"/>
            <a:ext cx="2889835" cy="48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3" tIns="46766" rIns="93533" bIns="46766" numCol="1" anchor="t" anchorCtr="0" compatLnSpc="1">
            <a:prstTxWarp prst="textNoShape">
              <a:avLst/>
            </a:prstTxWarp>
          </a:bodyPr>
          <a:lstStyle>
            <a:lvl1pPr algn="r" defTabSz="93544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3425"/>
            <a:ext cx="65135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285" y="4643085"/>
            <a:ext cx="5336519" cy="439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3" tIns="46766" rIns="93533" bIns="467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6168"/>
            <a:ext cx="2889835" cy="48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3" tIns="46766" rIns="93533" bIns="46766" numCol="1" anchor="b" anchorCtr="0" compatLnSpc="1">
            <a:prstTxWarp prst="textNoShape">
              <a:avLst/>
            </a:prstTxWarp>
          </a:bodyPr>
          <a:lstStyle>
            <a:lvl1pPr defTabSz="93544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95" y="9286168"/>
            <a:ext cx="2889835" cy="48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3" tIns="46766" rIns="93533" bIns="46766" numCol="1" anchor="b" anchorCtr="0" compatLnSpc="1">
            <a:prstTxWarp prst="textNoShape">
              <a:avLst/>
            </a:prstTxWarp>
          </a:bodyPr>
          <a:lstStyle>
            <a:lvl1pPr algn="r" defTabSz="93544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3686A23E-981E-47C1-B4E6-18BCF0BFFD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277533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77788" y="733425"/>
            <a:ext cx="6513512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86A23E-981E-47C1-B4E6-18BCF0BFFD9D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840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77788" y="733425"/>
            <a:ext cx="6513512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86A23E-981E-47C1-B4E6-18BCF0BFFD9D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663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77788" y="733425"/>
            <a:ext cx="6513512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86A23E-981E-47C1-B4E6-18BCF0BFFD9D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3667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77788" y="733425"/>
            <a:ext cx="6513512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86A23E-981E-47C1-B4E6-18BCF0BFFD9D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1400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bg>
      <p:bgPr>
        <a:blipFill dpi="0" rotWithShape="1">
          <a:blip r:embed="rId2" cstate="screen">
            <a:alphaModFix amt="5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02943" y="2924944"/>
            <a:ext cx="7132047" cy="63926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Font typeface="Wingdings 3" pitchFamily="18" charset="2"/>
              <a:buNone/>
              <a:defRPr sz="2400" b="1">
                <a:solidFill>
                  <a:schemeClr val="bg2">
                    <a:lumMod val="75000"/>
                  </a:schemeClr>
                </a:solidFill>
                <a:latin typeface="Calibri" pitchFamily="34" charset="0"/>
              </a:defRPr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68B617-D943-DA23-D54F-AE0382259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it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18A52B7-F6B3-D0CD-006E-10DCCD00F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BC29-47C9-4A07-9E05-E604CF9017FA}" type="datetimeFigureOut">
              <a:rPr lang="it-CH" smtClean="0"/>
              <a:t>14.09.2023</a:t>
            </a:fld>
            <a:endParaRPr lang="it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420811-E00B-C006-9D3E-AFEBD1D46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7C928D9-9910-69A7-1DEE-880BEBC7B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5AA2B-BAD2-4FB7-8CA0-480758CE4538}" type="slidenum">
              <a:rPr lang="it-CH" smtClean="0"/>
              <a:t>‹N°›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1544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D067808-635E-C147-ACC5-080223A90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BC29-47C9-4A07-9E05-E604CF9017FA}" type="datetimeFigureOut">
              <a:rPr lang="it-CH" smtClean="0"/>
              <a:t>14.09.2023</a:t>
            </a:fld>
            <a:endParaRPr lang="it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3AA2695-20D5-D359-83F3-2F9023432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0E53A4-FEEB-92C7-C603-D9B30578C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5AA2B-BAD2-4FB7-8CA0-480758CE4538}" type="slidenum">
              <a:rPr lang="it-CH" smtClean="0"/>
              <a:t>‹N°›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255306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62B669-F988-93EF-C548-820CEB71E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it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9EDA54-874F-AB7A-1A5C-5F5DF557D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C54B28-EE00-B831-6F14-F675D54FD0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C9F87D-5830-54CA-0CC5-B08525337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BC29-47C9-4A07-9E05-E604CF9017FA}" type="datetimeFigureOut">
              <a:rPr lang="it-CH" smtClean="0"/>
              <a:t>14.09.2023</a:t>
            </a:fld>
            <a:endParaRPr lang="it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571FFAD-56BE-306E-2B67-0F5CD56C0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2036B8-4A84-8CE6-090D-6023A7E44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5AA2B-BAD2-4FB7-8CA0-480758CE4538}" type="slidenum">
              <a:rPr lang="it-CH" smtClean="0"/>
              <a:t>‹N°›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18880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6BC1DD-69B1-954D-78F4-2D9A22A99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it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082778C-EFC0-6D03-8657-94A2DE6174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B89E80B-05DF-8880-7EC4-2AA6915D6D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591375-9C6D-DE56-9AB9-FD53B224D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BC29-47C9-4A07-9E05-E604CF9017FA}" type="datetimeFigureOut">
              <a:rPr lang="it-CH" smtClean="0"/>
              <a:t>14.09.2023</a:t>
            </a:fld>
            <a:endParaRPr lang="it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40A9D8-F9F0-62D0-2AEC-FE16465B8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9D6AFCB-952B-875E-E9F2-943939192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5AA2B-BAD2-4FB7-8CA0-480758CE4538}" type="slidenum">
              <a:rPr lang="it-CH" smtClean="0"/>
              <a:t>‹N°›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922517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9AE3E8-829A-61C9-A64B-0E44F7E9C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it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DD9A12-F11E-29AC-EB79-0205845DCB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3FEF2C-89A0-5902-8A23-711D403AE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BC29-47C9-4A07-9E05-E604CF9017FA}" type="datetimeFigureOut">
              <a:rPr lang="it-CH" smtClean="0"/>
              <a:t>14.09.2023</a:t>
            </a:fld>
            <a:endParaRPr lang="it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DBAF9D-E123-4FD7-B9CE-B4A1D6DBC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AC4610-31BE-E624-0392-3D7F23BFD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5AA2B-BAD2-4FB7-8CA0-480758CE4538}" type="slidenum">
              <a:rPr lang="it-CH" smtClean="0"/>
              <a:t>‹N°›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729881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588DABF-2AFB-5F8C-BE6D-051E56A3AA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it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94C7A32-5622-EC4E-37E0-EEBBF4F331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632F3F-B0FB-C125-59A7-08E74B64A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BC29-47C9-4A07-9E05-E604CF9017FA}" type="datetimeFigureOut">
              <a:rPr lang="it-CH" smtClean="0"/>
              <a:t>14.09.2023</a:t>
            </a:fld>
            <a:endParaRPr lang="it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B687B3-744A-30B4-A664-221490B5D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DB4F9B-39A5-FA71-35C8-554A01AE7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5AA2B-BAD2-4FB7-8CA0-480758CE4538}" type="slidenum">
              <a:rPr lang="it-CH" smtClean="0"/>
              <a:t>‹N°›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97968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sous titre et contenu avec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contenu 3"/>
          <p:cNvSpPr>
            <a:spLocks noGrp="1"/>
          </p:cNvSpPr>
          <p:nvPr>
            <p:ph sz="half" idx="2"/>
          </p:nvPr>
        </p:nvSpPr>
        <p:spPr>
          <a:xfrm>
            <a:off x="623392" y="1087427"/>
            <a:ext cx="10682716" cy="53659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92D050"/>
              </a:buClr>
              <a:buFont typeface="Wingdings" panose="05000000000000000000" pitchFamily="2" charset="2"/>
              <a:buChar char="v"/>
              <a:defRPr sz="2000" baseline="0">
                <a:solidFill>
                  <a:schemeClr val="bg2">
                    <a:lumMod val="75000"/>
                  </a:schemeClr>
                </a:solidFill>
                <a:latin typeface="Calibri" pitchFamily="34" charset="0"/>
              </a:defRPr>
            </a:lvl1pPr>
            <a:lvl2pPr marL="742950" indent="-285750">
              <a:buClr>
                <a:srgbClr val="92D050"/>
              </a:buClr>
              <a:buFont typeface="Courier New" panose="02070309020205020404" pitchFamily="49" charset="0"/>
              <a:buChar char="o"/>
              <a:defRPr sz="1800" baseline="0">
                <a:solidFill>
                  <a:schemeClr val="bg2">
                    <a:lumMod val="75000"/>
                  </a:schemeClr>
                </a:solidFill>
                <a:latin typeface="Calibri" pitchFamily="34" charset="0"/>
              </a:defRPr>
            </a:lvl2pPr>
            <a:lvl3pPr marL="1143000" indent="-228600">
              <a:buClr>
                <a:srgbClr val="92D050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bg2">
                    <a:lumMod val="75000"/>
                  </a:schemeClr>
                </a:solidFill>
                <a:latin typeface="Calibri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623392" y="500042"/>
            <a:ext cx="11568608" cy="408678"/>
          </a:xfrm>
          <a:prstGeom prst="rect">
            <a:avLst/>
          </a:prstGeom>
        </p:spPr>
        <p:txBody>
          <a:bodyPr/>
          <a:lstStyle>
            <a:lvl1pPr algn="l">
              <a:buNone/>
              <a:defRPr sz="2400" b="1" i="0" baseline="0">
                <a:solidFill>
                  <a:schemeClr val="bg2">
                    <a:lumMod val="75000"/>
                  </a:schemeClr>
                </a:solidFill>
                <a:latin typeface="Calibri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4BEFB89-CFCD-9F1F-5157-9BB5A8DFA8AD}"/>
              </a:ext>
            </a:extLst>
          </p:cNvPr>
          <p:cNvGrpSpPr/>
          <p:nvPr userDrawn="1"/>
        </p:nvGrpSpPr>
        <p:grpSpPr>
          <a:xfrm>
            <a:off x="8472264" y="103998"/>
            <a:ext cx="3620925" cy="792088"/>
            <a:chOff x="8395884" y="5905346"/>
            <a:chExt cx="3620925" cy="792088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5D116735-1022-1179-83C3-E5C8B13F1E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96400" y="5905346"/>
              <a:ext cx="2320409" cy="792088"/>
            </a:xfrm>
            <a:prstGeom prst="rect">
              <a:avLst/>
            </a:prstGeom>
          </p:spPr>
        </p:pic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E8CDDE9C-6910-B377-6D02-4DE18953E9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95884" y="5977354"/>
              <a:ext cx="1300515" cy="613363"/>
            </a:xfrm>
            <a:prstGeom prst="rect">
              <a:avLst/>
            </a:prstGeom>
          </p:spPr>
        </p:pic>
      </p:grpSp>
      <p:sp>
        <p:nvSpPr>
          <p:cNvPr id="6" name="Rechteck 5">
            <a:extLst>
              <a:ext uri="{FF2B5EF4-FFF2-40B4-BE49-F238E27FC236}">
                <a16:creationId xmlns:a16="http://schemas.microsoft.com/office/drawing/2014/main" id="{D28AABE9-4FEE-76F0-A185-6333E0A4CA2A}"/>
              </a:ext>
            </a:extLst>
          </p:cNvPr>
          <p:cNvSpPr/>
          <p:nvPr userDrawn="1"/>
        </p:nvSpPr>
        <p:spPr>
          <a:xfrm>
            <a:off x="10848528" y="6453336"/>
            <a:ext cx="1244661" cy="300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, sous titre et contenu avec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3392" y="1087427"/>
            <a:ext cx="10682716" cy="5365909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92D050"/>
              </a:buClr>
              <a:buFont typeface="Wingdings" panose="05000000000000000000" pitchFamily="2" charset="2"/>
              <a:buNone/>
              <a:defRPr sz="2000" baseline="0">
                <a:solidFill>
                  <a:schemeClr val="bg2">
                    <a:lumMod val="75000"/>
                  </a:schemeClr>
                </a:solidFill>
                <a:latin typeface="Calibri" pitchFamily="34" charset="0"/>
              </a:defRPr>
            </a:lvl1pPr>
            <a:lvl2pPr marL="457200" indent="0">
              <a:buClr>
                <a:srgbClr val="92D050"/>
              </a:buClr>
              <a:buFont typeface="Courier New" panose="02070309020205020404" pitchFamily="49" charset="0"/>
              <a:buNone/>
              <a:defRPr sz="2000" baseline="0">
                <a:solidFill>
                  <a:schemeClr val="bg2">
                    <a:lumMod val="75000"/>
                  </a:schemeClr>
                </a:solidFill>
                <a:latin typeface="Calibri" pitchFamily="34" charset="0"/>
              </a:defRPr>
            </a:lvl2pPr>
            <a:lvl3pPr marL="914400" indent="0">
              <a:buClr>
                <a:srgbClr val="92D050"/>
              </a:buClr>
              <a:buFont typeface="Arial" panose="020B0604020202020204" pitchFamily="34" charset="0"/>
              <a:buNone/>
              <a:defRPr sz="1800" baseline="0">
                <a:solidFill>
                  <a:schemeClr val="bg2">
                    <a:lumMod val="75000"/>
                  </a:schemeClr>
                </a:solidFill>
                <a:latin typeface="Calibri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623391" y="500042"/>
            <a:ext cx="11568609" cy="408678"/>
          </a:xfrm>
          <a:prstGeom prst="rect">
            <a:avLst/>
          </a:prstGeom>
        </p:spPr>
        <p:txBody>
          <a:bodyPr/>
          <a:lstStyle>
            <a:lvl1pPr algn="l">
              <a:buNone/>
              <a:defRPr sz="2400" b="1" i="0" baseline="0">
                <a:solidFill>
                  <a:schemeClr val="bg2">
                    <a:lumMod val="75000"/>
                  </a:schemeClr>
                </a:solidFill>
                <a:latin typeface="Calibri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4BEFB89-CFCD-9F1F-5157-9BB5A8DFA8AD}"/>
              </a:ext>
            </a:extLst>
          </p:cNvPr>
          <p:cNvGrpSpPr/>
          <p:nvPr userDrawn="1"/>
        </p:nvGrpSpPr>
        <p:grpSpPr>
          <a:xfrm>
            <a:off x="8472264" y="103998"/>
            <a:ext cx="3620925" cy="792088"/>
            <a:chOff x="8395884" y="5905346"/>
            <a:chExt cx="3620925" cy="792088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5D116735-1022-1179-83C3-E5C8B13F1E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96400" y="5905346"/>
              <a:ext cx="2320409" cy="792088"/>
            </a:xfrm>
            <a:prstGeom prst="rect">
              <a:avLst/>
            </a:prstGeom>
          </p:spPr>
        </p:pic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E8CDDE9C-6910-B377-6D02-4DE18953E9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95884" y="5977354"/>
              <a:ext cx="1300515" cy="613363"/>
            </a:xfrm>
            <a:prstGeom prst="rect">
              <a:avLst/>
            </a:prstGeom>
          </p:spPr>
        </p:pic>
      </p:grpSp>
      <p:sp>
        <p:nvSpPr>
          <p:cNvPr id="6" name="Rechteck 5">
            <a:extLst>
              <a:ext uri="{FF2B5EF4-FFF2-40B4-BE49-F238E27FC236}">
                <a16:creationId xmlns:a16="http://schemas.microsoft.com/office/drawing/2014/main" id="{D28AABE9-4FEE-76F0-A185-6333E0A4CA2A}"/>
              </a:ext>
            </a:extLst>
          </p:cNvPr>
          <p:cNvSpPr/>
          <p:nvPr userDrawn="1"/>
        </p:nvSpPr>
        <p:spPr>
          <a:xfrm>
            <a:off x="10848528" y="6453336"/>
            <a:ext cx="1244661" cy="3006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944673807"/>
      </p:ext>
    </p:extLst>
  </p:cSld>
  <p:clrMapOvr>
    <a:masterClrMapping/>
  </p:clrMapOvr>
  <p:transition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erniè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2000" y="0"/>
            <a:ext cx="11880000" cy="50323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C0900B3-6254-F456-0C7F-07B252FF4F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75226" y="0"/>
            <a:ext cx="3621338" cy="792549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64F63B-7B03-1CB8-9119-7D63B72C1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it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F84DB0A-4571-352D-89C1-535583E69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it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F4D793-DAD6-DF30-D153-1749BE8E5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BC29-47C9-4A07-9E05-E604CF9017FA}" type="datetimeFigureOut">
              <a:rPr lang="it-CH" smtClean="0"/>
              <a:t>14.09.2023</a:t>
            </a:fld>
            <a:endParaRPr lang="it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547EEC-94CB-9A59-B916-0F9883BD9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A4EB2B-9714-CF27-6461-EE63E84C6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5AA2B-BAD2-4FB7-8CA0-480758CE4538}" type="slidenum">
              <a:rPr lang="it-CH" smtClean="0"/>
              <a:t>‹N°›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985711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54EC1F-6971-E3F8-C8F5-39A5D18DA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it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B5985B-1120-F1C8-9FB7-B04DE6626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062254-17A3-3CE4-D668-D4834BAD0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BC29-47C9-4A07-9E05-E604CF9017FA}" type="datetimeFigureOut">
              <a:rPr lang="it-CH" smtClean="0"/>
              <a:t>14.09.2023</a:t>
            </a:fld>
            <a:endParaRPr lang="it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4A9734-0725-0901-EEF8-9CAEFB639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28112D-108C-993B-BC92-C0F48E831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5AA2B-BAD2-4FB7-8CA0-480758CE4538}" type="slidenum">
              <a:rPr lang="it-CH" smtClean="0"/>
              <a:t>‹N°›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69764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62D8AC-7B7C-8270-47F3-D1CDCAA42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it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C650578-BC83-89EC-FF93-A57E3AF9A3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F0476E-0454-4039-BF3D-EEDC9C849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BC29-47C9-4A07-9E05-E604CF9017FA}" type="datetimeFigureOut">
              <a:rPr lang="it-CH" smtClean="0"/>
              <a:t>14.09.2023</a:t>
            </a:fld>
            <a:endParaRPr lang="it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E724C8-F296-5E34-4EFC-A1D6BD69D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AE49C6-16A0-D324-3EBF-3E6E1C8AA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5AA2B-BAD2-4FB7-8CA0-480758CE4538}" type="slidenum">
              <a:rPr lang="it-CH" smtClean="0"/>
              <a:t>‹N°›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50633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130E5F-241A-7F9F-EFCC-2F79F8286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it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F26472-FE9A-7E74-A2F7-3946F6C24C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ED0D1D3-9603-78C1-8BC0-87FBD9DB21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E830D2F-5468-AFDF-DE57-4D466FCC6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BC29-47C9-4A07-9E05-E604CF9017FA}" type="datetimeFigureOut">
              <a:rPr lang="it-CH" smtClean="0"/>
              <a:t>14.09.2023</a:t>
            </a:fld>
            <a:endParaRPr lang="it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750DB45-FFD9-3693-B7B9-32CBC80DC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CCAD8BA-BD83-6A5F-776C-6D69CF088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5AA2B-BAD2-4FB7-8CA0-480758CE4538}" type="slidenum">
              <a:rPr lang="it-CH" smtClean="0"/>
              <a:t>‹N°›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49561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286837-FCB6-F923-1091-C3FA5F98D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it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E534CE-AFAC-321A-04F3-80273CAE7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BB7AA46-598E-BA68-8B1E-A1E4CDA3B8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7E65AD0-85E4-42A9-3FA9-458ED1FFAB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9DDD2A4-9FD0-EB40-36C2-B0571B1AAF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282C66B-9AE6-C7E1-4AE5-A50C60525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BC29-47C9-4A07-9E05-E604CF9017FA}" type="datetimeFigureOut">
              <a:rPr lang="it-CH" smtClean="0"/>
              <a:t>14.09.2023</a:t>
            </a:fld>
            <a:endParaRPr lang="it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7D40C0B-57A7-C4C8-AC5D-1B2D45C5F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F37FF9-DFF5-9E14-934E-1B829552D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5AA2B-BAD2-4FB7-8CA0-480758CE4538}" type="slidenum">
              <a:rPr lang="it-CH" smtClean="0"/>
              <a:t>‹N°›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44722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8DA81B3-78C2-F35D-B289-BB4AC1BA35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90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66DAE81-9F2D-49B4-8A4E-176C3DBE5DBD}" type="slidenum">
              <a:rPr lang="fr-CH" smtClean="0"/>
              <a:pPr/>
              <a:t>‹N°›</a:t>
            </a:fld>
            <a:endParaRPr lang="fr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6" r:id="rId3"/>
    <p:sldLayoutId id="2147484012" r:id="rId4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7D580D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7D580D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7D580D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7D580D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6C020"/>
        </a:buClr>
        <a:buFont typeface="Wingdings" pitchFamily="2" charset="2"/>
        <a:buChar char="§"/>
        <a:defRPr sz="3200">
          <a:solidFill>
            <a:srgbClr val="7D580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6C020"/>
        </a:buClr>
        <a:buFont typeface="Wingdings" pitchFamily="2" charset="2"/>
        <a:buChar char="§"/>
        <a:defRPr sz="2800">
          <a:solidFill>
            <a:srgbClr val="7D580D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6C020"/>
        </a:buClr>
        <a:buFont typeface="Wingdings" pitchFamily="2" charset="2"/>
        <a:buChar char="§"/>
        <a:defRPr sz="2400">
          <a:solidFill>
            <a:srgbClr val="7D580D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6C020"/>
        </a:buClr>
        <a:buFont typeface="Wingdings" pitchFamily="2" charset="2"/>
        <a:buChar char="§"/>
        <a:defRPr sz="2000">
          <a:solidFill>
            <a:srgbClr val="7D580D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6C020"/>
        </a:buClr>
        <a:buFont typeface="Wingdings" pitchFamily="2" charset="2"/>
        <a:buChar char="§"/>
        <a:defRPr sz="2000">
          <a:solidFill>
            <a:srgbClr val="7D580D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6C020"/>
        </a:buClr>
        <a:buFont typeface="Wingdings 3" pitchFamily="18" charset="2"/>
        <a:buChar char="c"/>
        <a:defRPr sz="2000">
          <a:solidFill>
            <a:srgbClr val="7D580D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6C020"/>
        </a:buClr>
        <a:buFont typeface="Wingdings 3" pitchFamily="18" charset="2"/>
        <a:buChar char="c"/>
        <a:defRPr sz="2000">
          <a:solidFill>
            <a:srgbClr val="7D580D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6C020"/>
        </a:buClr>
        <a:buFont typeface="Wingdings 3" pitchFamily="18" charset="2"/>
        <a:buChar char="c"/>
        <a:defRPr sz="2000">
          <a:solidFill>
            <a:srgbClr val="7D580D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6C020"/>
        </a:buClr>
        <a:buFont typeface="Wingdings 3" pitchFamily="18" charset="2"/>
        <a:buChar char="c"/>
        <a:defRPr sz="2000">
          <a:solidFill>
            <a:srgbClr val="7D580D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1627936-9A63-2C9C-B55A-DA790A67D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it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064F439-6349-82AE-0390-D2525A8A3F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602EB0-93AF-6B21-ED46-0CC7D9D31D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6BC29-47C9-4A07-9E05-E604CF9017FA}" type="datetimeFigureOut">
              <a:rPr lang="it-CH" smtClean="0"/>
              <a:t>14.09.2023</a:t>
            </a:fld>
            <a:endParaRPr lang="it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24E051-9FDB-EF45-A824-DCCD54DE11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40CBC7-832E-43AC-6A81-44052EDE36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5AA2B-BAD2-4FB7-8CA0-480758CE4538}" type="slidenum">
              <a:rPr lang="it-CH" smtClean="0"/>
              <a:t>‹N°›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552263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19" r:id="rId2"/>
    <p:sldLayoutId id="2147484020" r:id="rId3"/>
    <p:sldLayoutId id="2147484021" r:id="rId4"/>
    <p:sldLayoutId id="2147484022" r:id="rId5"/>
    <p:sldLayoutId id="2147484023" r:id="rId6"/>
    <p:sldLayoutId id="2147484024" r:id="rId7"/>
    <p:sldLayoutId id="2147484025" r:id="rId8"/>
    <p:sldLayoutId id="2147484026" r:id="rId9"/>
    <p:sldLayoutId id="2147484027" r:id="rId10"/>
    <p:sldLayoutId id="21474840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ermische-netze.ch/fileadmin/user_upload/Dokumente/Publikationen/Studien/RES-DHC_CH-4_Leitfaden_Uebergangsloesungen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ermische-netze.ch/fileadmin/user_upload/03_Wietlisbach-Toni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speicher.aeesuisse.ch/de/organisation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groenergie-rigi.ch/waermespeicher/" TargetMode="External"/><Relationship Id="rId2" Type="http://schemas.openxmlformats.org/officeDocument/2006/relationships/hyperlink" Target="https://www.renergia.ch/__/frontend/handler/document.php?id=111&amp;type=4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nex.ch/de/news-stories/abwarme-sinnvoll-nutzen/" TargetMode="External"/><Relationship Id="rId2" Type="http://schemas.openxmlformats.org/officeDocument/2006/relationships/hyperlink" Target="http://www.ewb.ch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ermische-netze.ch/fileadmin/user_upload/06_Ecco_Cumulus-Cloud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rmische-netze.ch/fileadmin/user_upload/05_WS_PlanAir_Stefan_Schneider_UNIGE.pdf" TargetMode="External"/><Relationship Id="rId2" Type="http://schemas.openxmlformats.org/officeDocument/2006/relationships/hyperlink" Target="http://www.verenum.ch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thermische-netze.ch/fileadmin/user_upload/Dokumente/Publikationen/RES-DHC/RES-DHC_Leitfaden_emissionsfreie_thermische_Netze_2023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inkedin.com/showcase/res-dhc-project/" TargetMode="External"/><Relationship Id="rId4" Type="http://schemas.openxmlformats.org/officeDocument/2006/relationships/hyperlink" Target="https://www.res-dhc.com/fr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useheat.eu/" TargetMode="External"/><Relationship Id="rId2" Type="http://schemas.openxmlformats.org/officeDocument/2006/relationships/hyperlink" Target="http://www.svut.ch/optimierung_grossfeuerungsanlagen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morgental.ch/energie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player.org/23950299-Waermeverbund-hindelbank.html" TargetMode="External"/><Relationship Id="rId2" Type="http://schemas.openxmlformats.org/officeDocument/2006/relationships/hyperlink" Target="https://www.bfe.admin.ch/bfe/de/home/news-und-medien/publikationen.exturl.html/aHR0cHM6Ly9wdWJkYi5iZmUuYWRtaW4uY2gvZGUvc3VjaGU=.html?keywords=&amp;q=abwasser+&amp;from=&amp;to=&amp;nr=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hyperlink" Target="https://ycad.ch/cad-step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eicher-pauli.ch/wp-content/uploads/2023/06/11426-BE-20230601-Schlussbericht-Rechenzentren-AWN-BFE-FIN.pdf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esb.ch/de/esb/projekte/energieverbund-bielersee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quaetgas.ch/energie/fernw%C3%A4rme/20200116_ag1_trinkwasser-ist-auch-eine-energiequelle/" TargetMode="External"/><Relationship Id="rId2" Type="http://schemas.openxmlformats.org/officeDocument/2006/relationships/hyperlink" Target="https://www.schweizer-gemeinde.ch/artikel/geothermie-davos-nutzt-die-waerme-aus-dem-grundwasse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qmholzheizwerke.ch/home.html" TargetMode="External"/><Relationship Id="rId2" Type="http://schemas.openxmlformats.org/officeDocument/2006/relationships/hyperlink" Target="https://www.qmholzheizwerke.ch/fileadmin/sites/qm/files/00_3_Publikationen/QMH_Planungshandbuch_2022_3.Auflage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2.sig-ge.ch/actualites/decouvrez-la-centrale-thermique-sig-solarcad-ii" TargetMode="External"/><Relationship Id="rId2" Type="http://schemas.openxmlformats.org/officeDocument/2006/relationships/hyperlink" Target="http://www.aramis.admin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-UX8ugY2zjeD9vzU-ZFClg" TargetMode="External"/><Relationship Id="rId2" Type="http://schemas.openxmlformats.org/officeDocument/2006/relationships/hyperlink" Target="https://www.thermische-netze.ch/thermische-netze/studie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rawatt.ch/wp-content/uploads/2023/08/Factsheet-FW_v2.pdf" TargetMode="External"/><Relationship Id="rId5" Type="http://schemas.openxmlformats.org/officeDocument/2006/relationships/hyperlink" Target="https://www.res-dhc.com/en/know-how/toolbox/" TargetMode="External"/><Relationship Id="rId4" Type="http://schemas.openxmlformats.org/officeDocument/2006/relationships/hyperlink" Target="https://www.res-dhc.com/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rmische-netze.ch/fileadmin/user_upload/Dokumente/Publikationen/RES-DHC/RES-DHC_Leitfaden_emissionsfreie_thermische_Netze_2023.pdf" TargetMode="External"/><Relationship Id="rId2" Type="http://schemas.openxmlformats.org/officeDocument/2006/relationships/hyperlink" Target="https://www.thermische-netze.ch/thermische-netze/studien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hyperlink" Target="mailto:stefan.thalmann@verenum.ch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%11LogoPlanair07.JPG%20%20%20%20%20%20%20%20%20%20%20%20%20%20%20%20%20%20%20%20%20%20%20%20%20%20%20%20%20%20%20%20%20%20%20%20%20%20%20%20%20%20%20%20%20%200010CA76%06MacLAD%20%20%20%20%20%20%20%20%20%20%20%20%20%20%20%20%20%20%20%20%20%20%20%20%20ABA78158:" TargetMode="External"/><Relationship Id="rId4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b5DKYHvOjM" TargetMode="External"/><Relationship Id="rId2" Type="http://schemas.openxmlformats.org/officeDocument/2006/relationships/hyperlink" Target="http://www.stadt-zuerich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rmische-netze.ch/fileadmin/user_upload/Dokumente/Publikationen/RES-DHC/16045Presentation-CAD-Neyruz.pdf" TargetMode="External"/><Relationship Id="rId2" Type="http://schemas.openxmlformats.org/officeDocument/2006/relationships/hyperlink" Target="https://www.thermische-netze.ch/fileadmin/user_upload/Dokumente/Publikationen/RES-DHC/16045-Presentation-CAD-Fleurie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7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D99E64F-5B3E-5568-A075-4892DB7F07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9611" y="28997"/>
            <a:ext cx="2952390" cy="1007819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9135DD11-D8AD-333C-B976-5797FABCC49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719736" y="2816932"/>
            <a:ext cx="7200800" cy="1224136"/>
          </a:xfrm>
          <a:prstGeom prst="rect">
            <a:avLst/>
          </a:prstGeom>
        </p:spPr>
        <p:txBody>
          <a:bodyPr/>
          <a:lstStyle/>
          <a:p>
            <a:r>
              <a:rPr lang="de-DE" dirty="0">
                <a:solidFill>
                  <a:schemeClr val="bg2">
                    <a:lumMod val="75000"/>
                  </a:schemeClr>
                </a:solidFill>
              </a:rPr>
              <a:t>Leitfaden für emissionsfreie, thermische Netze</a:t>
            </a:r>
            <a:br>
              <a:rPr lang="de-DE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de-DE" sz="12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de-DE" sz="1400" dirty="0">
                <a:solidFill>
                  <a:schemeClr val="bg2">
                    <a:lumMod val="75000"/>
                  </a:schemeClr>
                </a:solidFill>
              </a:rPr>
              <a:t>Massnahmenkatalog für die Dekarbonisierung und </a:t>
            </a:r>
            <a:br>
              <a:rPr lang="de-DE" sz="14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de-DE" sz="1400" dirty="0">
                <a:solidFill>
                  <a:schemeClr val="bg2">
                    <a:lumMod val="75000"/>
                  </a:schemeClr>
                </a:solidFill>
              </a:rPr>
              <a:t>Flexibilisierung von thermischen Netzen</a:t>
            </a:r>
            <a:br>
              <a:rPr lang="de-DE" dirty="0">
                <a:solidFill>
                  <a:schemeClr val="bg2">
                    <a:lumMod val="75000"/>
                  </a:schemeClr>
                </a:solidFill>
              </a:rPr>
            </a:br>
            <a:endParaRPr lang="it-CH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A5865F7-29B7-E373-3394-801EB418F0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108" y="189288"/>
            <a:ext cx="2399503" cy="68723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Subnetze / Insellösungen</a:t>
            </a:r>
          </a:p>
          <a:p>
            <a:r>
              <a:rPr lang="de-CH" dirty="0"/>
              <a:t>Anschluss neuer Stadtviertel</a:t>
            </a:r>
          </a:p>
          <a:p>
            <a:r>
              <a:rPr lang="de-CH" dirty="0"/>
              <a:t>Mit tiefen Vorlauftemperaturen betrieben</a:t>
            </a:r>
          </a:p>
          <a:p>
            <a:r>
              <a:rPr lang="de-CH" dirty="0"/>
              <a:t>Dreileiteranschluss möglich</a:t>
            </a:r>
          </a:p>
          <a:p>
            <a:r>
              <a:rPr lang="de-CH" dirty="0"/>
              <a:t>Schneller Aufbau eines lokalen, temporären Netzes</a:t>
            </a:r>
          </a:p>
          <a:p>
            <a:r>
              <a:rPr lang="de-CH" dirty="0"/>
              <a:t>Vorteil: Frühe Kundenbindung</a:t>
            </a:r>
          </a:p>
          <a:p>
            <a:r>
              <a:rPr lang="de-CH" dirty="0"/>
              <a:t>Nachteil: Häufig fossile Energien in der Übergangsphase</a:t>
            </a:r>
          </a:p>
          <a:p>
            <a:endParaRPr lang="de-CH" dirty="0"/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Beispiel Stadt Bern</a:t>
            </a:r>
          </a:p>
          <a:p>
            <a:pPr marL="0" indent="0">
              <a:buNone/>
            </a:pPr>
            <a:r>
              <a:rPr lang="de-DE" dirty="0"/>
              <a:t>In der Stadt Bern sind einige Stadtteile an ein Netz angeschlossen, das eine viele geringere Vorlauf-temperatur aufweist (85°C) als das Hauptnetz (&gt; 140°C).</a:t>
            </a:r>
            <a:endParaRPr lang="de-CH" dirty="0"/>
          </a:p>
          <a:p>
            <a:pPr marL="0" indent="0">
              <a:buNone/>
            </a:pPr>
            <a:endParaRPr lang="de-CH" b="1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  <a:hlinkClick r:id="rId2"/>
              </a:rPr>
              <a:t>Leitfaden Übergangslösungen</a:t>
            </a:r>
            <a:endParaRPr lang="de-CH" b="1" dirty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de-CH" dirty="0"/>
          </a:p>
          <a:p>
            <a:endParaRPr lang="it-CH" b="1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3.3 Übergangslösungen 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10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49085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D99E64F-5B3E-5568-A075-4892DB7F0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9611" y="28997"/>
            <a:ext cx="2952390" cy="1007819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9135DD11-D8AD-333C-B976-5797FABCC49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719736" y="2816932"/>
            <a:ext cx="7200800" cy="1224136"/>
          </a:xfrm>
          <a:prstGeom prst="rect">
            <a:avLst/>
          </a:prstGeom>
        </p:spPr>
        <p:txBody>
          <a:bodyPr/>
          <a:lstStyle/>
          <a:p>
            <a:r>
              <a:rPr lang="de-DE" dirty="0">
                <a:solidFill>
                  <a:schemeClr val="bg2">
                    <a:lumMod val="75000"/>
                  </a:schemeClr>
                </a:solidFill>
              </a:rPr>
              <a:t>Optimierung</a:t>
            </a:r>
            <a:br>
              <a:rPr lang="de-DE" dirty="0">
                <a:solidFill>
                  <a:schemeClr val="bg2">
                    <a:lumMod val="75000"/>
                  </a:schemeClr>
                </a:solidFill>
              </a:rPr>
            </a:br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Calibri" pitchFamily="34" charset="0"/>
                <a:ea typeface="+mj-ea"/>
                <a:cs typeface="Arial"/>
              </a:rPr>
              <a:t>Flexibilität und Energieeffizienz</a:t>
            </a:r>
            <a:br>
              <a:rPr lang="de-DE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de-DE" sz="1200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de-DE" dirty="0">
                <a:solidFill>
                  <a:schemeClr val="bg2">
                    <a:lumMod val="75000"/>
                  </a:schemeClr>
                </a:solidFill>
              </a:rPr>
            </a:br>
            <a:endParaRPr lang="it-CH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A5865F7-29B7-E373-3394-801EB418F0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108" y="189288"/>
            <a:ext cx="2399503" cy="68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52987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Fossile Energieträger werden häufig bei Spitzenbedarf und für Leistungsreserven eingesetzt.</a:t>
            </a:r>
          </a:p>
          <a:p>
            <a:pPr marL="0" indent="0">
              <a:buNone/>
            </a:pPr>
            <a:r>
              <a:rPr lang="de-CH" dirty="0"/>
              <a:t>Erneuerbare Energieträger reagieren träger auf Änderungen des Wärme-Kältebedarfs.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Optimierungsansätze</a:t>
            </a:r>
          </a:p>
          <a:p>
            <a:r>
              <a:rPr lang="de-CH" dirty="0"/>
              <a:t>Bedarfsspitzen reduzieren</a:t>
            </a:r>
          </a:p>
          <a:p>
            <a:r>
              <a:rPr lang="de-CH" dirty="0"/>
              <a:t>Produktion flexibler gestalten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Problem: Rentabilität dieser Massnahmen sind schwer zu beziffern!</a:t>
            </a:r>
          </a:p>
          <a:p>
            <a:pPr>
              <a:buFont typeface="Wingdings" panose="05000000000000000000" pitchFamily="2" charset="2"/>
              <a:buChar char="à"/>
            </a:pPr>
            <a:endParaRPr lang="de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  <a:sym typeface="Wingdings" panose="05000000000000000000" pitchFamily="2" charset="2"/>
              </a:rPr>
              <a:t>Mögliche Massnahmen</a:t>
            </a:r>
          </a:p>
          <a:p>
            <a:r>
              <a:rPr lang="it-CH" dirty="0"/>
              <a:t>Erzeugungsseitige Optimierung</a:t>
            </a:r>
          </a:p>
          <a:p>
            <a:r>
              <a:rPr lang="it-CH" dirty="0" err="1"/>
              <a:t>Kundenseitige</a:t>
            </a:r>
            <a:r>
              <a:rPr lang="it-CH" dirty="0"/>
              <a:t> Optimierung</a:t>
            </a:r>
          </a:p>
          <a:p>
            <a:r>
              <a:rPr lang="it-CH" dirty="0" err="1"/>
              <a:t>Thermische</a:t>
            </a:r>
            <a:r>
              <a:rPr lang="it-CH" dirty="0"/>
              <a:t> </a:t>
            </a:r>
            <a:r>
              <a:rPr lang="it-CH" dirty="0" err="1"/>
              <a:t>Speicher</a:t>
            </a:r>
            <a:endParaRPr lang="it-CH" dirty="0"/>
          </a:p>
          <a:p>
            <a:r>
              <a:rPr lang="it-CH" dirty="0" err="1"/>
              <a:t>Senkung</a:t>
            </a:r>
            <a:r>
              <a:rPr lang="it-CH" dirty="0"/>
              <a:t> </a:t>
            </a:r>
            <a:r>
              <a:rPr lang="it-CH" dirty="0" err="1"/>
              <a:t>der</a:t>
            </a:r>
            <a:r>
              <a:rPr lang="it-CH" dirty="0"/>
              <a:t> </a:t>
            </a:r>
            <a:r>
              <a:rPr lang="it-CH" dirty="0" err="1"/>
              <a:t>Temperaturen</a:t>
            </a:r>
            <a:endParaRPr lang="it-CH" dirty="0"/>
          </a:p>
          <a:p>
            <a:endParaRPr lang="it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4. Flexibilität und Energieeffizienz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12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27518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Regelung von Wärmenetzen heute oft noch reaktiv</a:t>
            </a:r>
          </a:p>
          <a:p>
            <a:r>
              <a:rPr lang="de-CH" dirty="0"/>
              <a:t>Flexibilität der erneuerbaren Netze muss gesteigert werden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dirty="0"/>
              <a:t>Ziel: Bessere Vorhersehbarkeit des Wärme-/Kältebedarfs </a:t>
            </a:r>
          </a:p>
          <a:p>
            <a:pPr>
              <a:buFont typeface="Wingdings" panose="05000000000000000000" pitchFamily="2" charset="2"/>
              <a:buChar char="à"/>
            </a:pPr>
            <a:endParaRPr lang="de-CH" b="1" dirty="0">
              <a:solidFill>
                <a:srgbClr val="92D050"/>
              </a:solidFill>
            </a:endParaRPr>
          </a:p>
          <a:p>
            <a:pPr>
              <a:buFont typeface="Wingdings" panose="05000000000000000000" pitchFamily="2" charset="2"/>
              <a:buChar char="à"/>
            </a:pPr>
            <a:endParaRPr lang="de-CH" b="1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Beispiel Künstliche Intelligenz (KI) bei der AEW Energie AG</a:t>
            </a:r>
          </a:p>
          <a:p>
            <a:r>
              <a:rPr lang="it-CH" dirty="0"/>
              <a:t>Wärmenetz in </a:t>
            </a:r>
            <a:r>
              <a:rPr lang="it-CH" dirty="0" err="1"/>
              <a:t>Mägenwil</a:t>
            </a:r>
            <a:r>
              <a:rPr lang="it-CH" dirty="0"/>
              <a:t> (Industrie und </a:t>
            </a:r>
            <a:r>
              <a:rPr lang="it-CH" dirty="0" err="1"/>
              <a:t>Privathaushalte</a:t>
            </a:r>
            <a:r>
              <a:rPr lang="it-CH" dirty="0"/>
              <a:t>) </a:t>
            </a:r>
          </a:p>
          <a:p>
            <a:r>
              <a:rPr lang="it-CH" dirty="0"/>
              <a:t>1 </a:t>
            </a:r>
            <a:r>
              <a:rPr lang="it-CH" dirty="0" err="1"/>
              <a:t>Holzkessel</a:t>
            </a:r>
            <a:r>
              <a:rPr lang="it-CH" dirty="0"/>
              <a:t> und 2 </a:t>
            </a:r>
            <a:r>
              <a:rPr lang="it-CH" dirty="0" err="1"/>
              <a:t>gasbefeuerte</a:t>
            </a:r>
            <a:r>
              <a:rPr lang="it-CH" dirty="0"/>
              <a:t> </a:t>
            </a:r>
            <a:r>
              <a:rPr lang="it-CH" dirty="0" err="1"/>
              <a:t>Zusatzkessel</a:t>
            </a:r>
            <a:endParaRPr lang="it-CH" dirty="0"/>
          </a:p>
          <a:p>
            <a:r>
              <a:rPr lang="it-CH" dirty="0"/>
              <a:t>1 </a:t>
            </a:r>
            <a:r>
              <a:rPr lang="it-CH" dirty="0" err="1"/>
              <a:t>Speicher</a:t>
            </a:r>
            <a:r>
              <a:rPr lang="it-CH" dirty="0"/>
              <a:t> für </a:t>
            </a:r>
            <a:r>
              <a:rPr lang="it-CH" dirty="0" err="1"/>
              <a:t>kurzfristige</a:t>
            </a:r>
            <a:r>
              <a:rPr lang="it-CH" dirty="0"/>
              <a:t> </a:t>
            </a:r>
            <a:r>
              <a:rPr lang="it-CH" dirty="0" err="1"/>
              <a:t>Nachfrageschwankungen</a:t>
            </a:r>
            <a:endParaRPr lang="it-CH" dirty="0"/>
          </a:p>
          <a:p>
            <a:pPr marL="0" indent="0">
              <a:buNone/>
            </a:pPr>
            <a:r>
              <a:rPr lang="it-CH" dirty="0">
                <a:sym typeface="Wingdings" panose="05000000000000000000" pitchFamily="2" charset="2"/>
              </a:rPr>
              <a:t> Ziel: </a:t>
            </a:r>
            <a:r>
              <a:rPr lang="it-CH" dirty="0" err="1">
                <a:sym typeface="Wingdings" panose="05000000000000000000" pitchFamily="2" charset="2"/>
              </a:rPr>
              <a:t>Mittels</a:t>
            </a:r>
            <a:r>
              <a:rPr lang="it-CH" dirty="0">
                <a:sym typeface="Wingdings" panose="05000000000000000000" pitchFamily="2" charset="2"/>
              </a:rPr>
              <a:t> KI (</a:t>
            </a:r>
            <a:r>
              <a:rPr lang="it-CH" dirty="0" err="1">
                <a:sym typeface="Wingdings" panose="05000000000000000000" pitchFamily="2" charset="2"/>
              </a:rPr>
              <a:t>historische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Daten</a:t>
            </a:r>
            <a:r>
              <a:rPr lang="it-CH" dirty="0">
                <a:sym typeface="Wingdings" panose="05000000000000000000" pitchFamily="2" charset="2"/>
              </a:rPr>
              <a:t>) und </a:t>
            </a:r>
            <a:r>
              <a:rPr lang="it-CH" dirty="0" err="1">
                <a:sym typeface="Wingdings" panose="05000000000000000000" pitchFamily="2" charset="2"/>
              </a:rPr>
              <a:t>Regelalgorithmus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den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thermischen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Energiespeicher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optimal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verwalten</a:t>
            </a:r>
            <a:r>
              <a:rPr lang="it-CH" dirty="0"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it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CH" b="1" dirty="0" err="1">
                <a:solidFill>
                  <a:srgbClr val="92D050"/>
                </a:solidFill>
                <a:sym typeface="Wingdings" panose="05000000000000000000" pitchFamily="2" charset="2"/>
              </a:rPr>
              <a:t>Geschätzte</a:t>
            </a:r>
            <a:r>
              <a:rPr lang="it-CH" b="1" dirty="0">
                <a:solidFill>
                  <a:srgbClr val="92D050"/>
                </a:solidFill>
                <a:sym typeface="Wingdings" panose="05000000000000000000" pitchFamily="2" charset="2"/>
              </a:rPr>
              <a:t> </a:t>
            </a:r>
            <a:r>
              <a:rPr lang="it-CH" b="1" dirty="0" err="1">
                <a:solidFill>
                  <a:srgbClr val="92D050"/>
                </a:solidFill>
                <a:sym typeface="Wingdings" panose="05000000000000000000" pitchFamily="2" charset="2"/>
              </a:rPr>
              <a:t>Einsparungen</a:t>
            </a:r>
            <a:r>
              <a:rPr lang="it-CH" b="1" dirty="0">
                <a:solidFill>
                  <a:srgbClr val="92D050"/>
                </a:solidFill>
                <a:sym typeface="Wingdings" panose="05000000000000000000" pitchFamily="2" charset="2"/>
              </a:rPr>
              <a:t>: </a:t>
            </a:r>
          </a:p>
          <a:p>
            <a:pPr marL="0" indent="0">
              <a:buNone/>
            </a:pPr>
            <a:r>
              <a:rPr lang="it-CH" b="1" dirty="0">
                <a:solidFill>
                  <a:srgbClr val="92D050"/>
                </a:solidFill>
                <a:sym typeface="Wingdings" panose="05000000000000000000" pitchFamily="2" charset="2"/>
              </a:rPr>
              <a:t>50% des jährlichen Gasbedarfes  erneuerbare Anteil würde auf 90% gesteigert werden.</a:t>
            </a:r>
          </a:p>
          <a:p>
            <a:pPr marL="0" indent="0">
              <a:buNone/>
            </a:pPr>
            <a:r>
              <a:rPr lang="it-CH" b="1" dirty="0">
                <a:solidFill>
                  <a:srgbClr val="92D050"/>
                </a:solidFill>
                <a:sym typeface="Wingdings" panose="05000000000000000000" pitchFamily="2" charset="2"/>
                <a:hlinkClick r:id="rId2"/>
              </a:rPr>
              <a:t>Link Präsentation </a:t>
            </a:r>
            <a:endParaRPr lang="it-CH" b="1" dirty="0">
              <a:solidFill>
                <a:srgbClr val="92D050"/>
              </a:solidFill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4.1. Erzeugungsseitige Optimierung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13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07932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Glättung von Verbrauchsspitzen</a:t>
            </a:r>
          </a:p>
          <a:p>
            <a:r>
              <a:rPr lang="de-CH" dirty="0"/>
              <a:t>Verschiedene Möglichkeiten, u.a.:</a:t>
            </a:r>
          </a:p>
          <a:p>
            <a:pPr lvl="1"/>
            <a:r>
              <a:rPr lang="de-CH" dirty="0" err="1"/>
              <a:t>Heisswasserdruckspreicher</a:t>
            </a:r>
            <a:endParaRPr lang="de-CH" dirty="0"/>
          </a:p>
          <a:p>
            <a:pPr lvl="1"/>
            <a:r>
              <a:rPr lang="de-CH" dirty="0"/>
              <a:t>Druckloser Wärmespeicher</a:t>
            </a:r>
          </a:p>
          <a:p>
            <a:pPr lvl="1"/>
            <a:r>
              <a:rPr lang="de-CH" dirty="0"/>
              <a:t>Untergrundspeicher</a:t>
            </a:r>
          </a:p>
          <a:p>
            <a:pPr lvl="1"/>
            <a:r>
              <a:rPr lang="de-CH" dirty="0"/>
              <a:t>Erdwärmesondenfeld</a:t>
            </a:r>
          </a:p>
          <a:p>
            <a:r>
              <a:rPr lang="de-DE" dirty="0"/>
              <a:t>Möglichkeit, die WKK-Anlage stromgeführt zu betreiben und ggf. Regelenergie zur Verfügung zustellen</a:t>
            </a: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dirty="0">
                <a:hlinkClick r:id="rId2"/>
              </a:rPr>
              <a:t>Unterlagen thermische Speicherung</a:t>
            </a:r>
            <a:endParaRPr lang="de-CH" dirty="0"/>
          </a:p>
          <a:p>
            <a:pPr marL="0" indent="0">
              <a:buNone/>
            </a:pPr>
            <a:endParaRPr lang="de-CH" dirty="0"/>
          </a:p>
          <a:p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4.2 Thermische Energiespeicher 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14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22054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Beispiel Heisswasserdruckspeicher </a:t>
            </a:r>
            <a:r>
              <a:rPr lang="de-CH" b="1" dirty="0" err="1">
                <a:solidFill>
                  <a:srgbClr val="92D050"/>
                </a:solidFill>
              </a:rPr>
              <a:t>Renergia</a:t>
            </a:r>
            <a:r>
              <a:rPr lang="de-CH" b="1" dirty="0">
                <a:solidFill>
                  <a:srgbClr val="92D050"/>
                </a:solidFill>
              </a:rPr>
              <a:t> Zentralschweiz AG</a:t>
            </a:r>
          </a:p>
          <a:p>
            <a:r>
              <a:rPr lang="it-CH" dirty="0"/>
              <a:t>33m </a:t>
            </a:r>
            <a:r>
              <a:rPr lang="it-CH" dirty="0" err="1"/>
              <a:t>hoher</a:t>
            </a:r>
            <a:r>
              <a:rPr lang="it-CH" dirty="0"/>
              <a:t> </a:t>
            </a:r>
            <a:r>
              <a:rPr lang="it-CH" dirty="0" err="1"/>
              <a:t>Heisswasserspeicher</a:t>
            </a:r>
            <a:endParaRPr lang="it-CH" dirty="0"/>
          </a:p>
          <a:p>
            <a:r>
              <a:rPr lang="it-CH" dirty="0"/>
              <a:t>5’000m</a:t>
            </a:r>
            <a:r>
              <a:rPr lang="it-CH" baseline="30000" dirty="0"/>
              <a:t>3, </a:t>
            </a:r>
            <a:r>
              <a:rPr lang="it-CH" dirty="0"/>
              <a:t>unter </a:t>
            </a:r>
            <a:r>
              <a:rPr lang="it-CH" dirty="0" err="1"/>
              <a:t>Druck</a:t>
            </a:r>
            <a:r>
              <a:rPr lang="it-CH" dirty="0"/>
              <a:t> (145°C) </a:t>
            </a:r>
            <a:r>
              <a:rPr lang="it-CH" dirty="0">
                <a:sym typeface="Wingdings" panose="05000000000000000000" pitchFamily="2" charset="2"/>
              </a:rPr>
              <a:t> max. 400 MWh </a:t>
            </a:r>
            <a:r>
              <a:rPr lang="it-CH" dirty="0" err="1">
                <a:sym typeface="Wingdings" panose="05000000000000000000" pitchFamily="2" charset="2"/>
              </a:rPr>
              <a:t>Pufferung</a:t>
            </a:r>
            <a:endParaRPr lang="it-CH" dirty="0">
              <a:sym typeface="Wingdings" panose="05000000000000000000" pitchFamily="2" charset="2"/>
            </a:endParaRPr>
          </a:p>
          <a:p>
            <a:r>
              <a:rPr lang="it-CH" dirty="0">
                <a:sym typeface="Wingdings" panose="05000000000000000000" pitchFamily="2" charset="2"/>
              </a:rPr>
              <a:t>Fernwärme </a:t>
            </a:r>
            <a:r>
              <a:rPr lang="it-CH" dirty="0" err="1">
                <a:sym typeface="Wingdings" panose="05000000000000000000" pitchFamily="2" charset="2"/>
              </a:rPr>
              <a:t>mehrere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Stunden</a:t>
            </a:r>
            <a:r>
              <a:rPr lang="it-CH" dirty="0">
                <a:sym typeface="Wingdings" panose="05000000000000000000" pitchFamily="2" charset="2"/>
              </a:rPr>
              <a:t> aus </a:t>
            </a:r>
            <a:r>
              <a:rPr lang="it-CH" dirty="0" err="1">
                <a:sym typeface="Wingdings" panose="05000000000000000000" pitchFamily="2" charset="2"/>
              </a:rPr>
              <a:t>Speicher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versorgt</a:t>
            </a:r>
            <a:endParaRPr lang="it-CH" dirty="0">
              <a:sym typeface="Wingdings" panose="05000000000000000000" pitchFamily="2" charset="2"/>
            </a:endParaRPr>
          </a:p>
          <a:p>
            <a:r>
              <a:rPr lang="it-CH" dirty="0" err="1">
                <a:sym typeface="Wingdings" panose="05000000000000000000" pitchFamily="2" charset="2"/>
              </a:rPr>
              <a:t>Tagesschwankungen</a:t>
            </a:r>
            <a:r>
              <a:rPr lang="it-CH" dirty="0">
                <a:sym typeface="Wingdings" panose="05000000000000000000" pitchFamily="2" charset="2"/>
              </a:rPr>
              <a:t>/</a:t>
            </a:r>
            <a:r>
              <a:rPr lang="it-CH" dirty="0" err="1">
                <a:sym typeface="Wingdings" panose="05000000000000000000" pitchFamily="2" charset="2"/>
              </a:rPr>
              <a:t>Wetterabhängigkeiten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ausgleichen</a:t>
            </a:r>
            <a:endParaRPr lang="it-CH" dirty="0">
              <a:sym typeface="Wingdings" panose="05000000000000000000" pitchFamily="2" charset="2"/>
            </a:endParaRPr>
          </a:p>
          <a:p>
            <a:r>
              <a:rPr lang="it-CH" dirty="0" err="1">
                <a:sym typeface="Wingdings" panose="05000000000000000000" pitchFamily="2" charset="2"/>
              </a:rPr>
              <a:t>Ladung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des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Speichers</a:t>
            </a:r>
            <a:r>
              <a:rPr lang="it-CH" dirty="0">
                <a:sym typeface="Wingdings" panose="05000000000000000000" pitchFamily="2" charset="2"/>
              </a:rPr>
              <a:t> in der </a:t>
            </a:r>
            <a:r>
              <a:rPr lang="it-CH" dirty="0" err="1">
                <a:sym typeface="Wingdings" panose="05000000000000000000" pitchFamily="2" charset="2"/>
              </a:rPr>
              <a:t>Nacht</a:t>
            </a:r>
            <a:r>
              <a:rPr lang="it-CH" dirty="0">
                <a:sym typeface="Wingdings" panose="05000000000000000000" pitchFamily="2" charset="2"/>
              </a:rPr>
              <a:t> bei </a:t>
            </a:r>
            <a:r>
              <a:rPr lang="it-CH" dirty="0" err="1">
                <a:sym typeface="Wingdings" panose="05000000000000000000" pitchFamily="2" charset="2"/>
              </a:rPr>
              <a:t>geringem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Wärmebezug</a:t>
            </a:r>
            <a:endParaRPr lang="it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CH" dirty="0">
                <a:sym typeface="Wingdings" panose="05000000000000000000" pitchFamily="2" charset="2"/>
                <a:hlinkClick r:id="rId2"/>
              </a:rPr>
              <a:t>www.renergia.ch</a:t>
            </a:r>
            <a:endParaRPr lang="it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it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it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CH" b="1" dirty="0">
                <a:solidFill>
                  <a:srgbClr val="92D050"/>
                </a:solidFill>
                <a:sym typeface="Wingdings" panose="05000000000000000000" pitchFamily="2" charset="2"/>
              </a:rPr>
              <a:t>Beispiel </a:t>
            </a:r>
            <a:r>
              <a:rPr lang="it-CH" b="1" dirty="0" err="1">
                <a:solidFill>
                  <a:srgbClr val="92D050"/>
                </a:solidFill>
                <a:sym typeface="Wingdings" panose="05000000000000000000" pitchFamily="2" charset="2"/>
              </a:rPr>
              <a:t>Druckloser</a:t>
            </a:r>
            <a:r>
              <a:rPr lang="it-CH" b="1" dirty="0">
                <a:solidFill>
                  <a:srgbClr val="92D050"/>
                </a:solidFill>
                <a:sym typeface="Wingdings" panose="05000000000000000000" pitchFamily="2" charset="2"/>
              </a:rPr>
              <a:t> </a:t>
            </a:r>
            <a:r>
              <a:rPr lang="it-CH" b="1" dirty="0" err="1">
                <a:solidFill>
                  <a:srgbClr val="92D050"/>
                </a:solidFill>
                <a:sym typeface="Wingdings" panose="05000000000000000000" pitchFamily="2" charset="2"/>
              </a:rPr>
              <a:t>Wärmespeicher</a:t>
            </a:r>
            <a:r>
              <a:rPr lang="it-CH" b="1" dirty="0">
                <a:solidFill>
                  <a:srgbClr val="92D050"/>
                </a:solidFill>
                <a:sym typeface="Wingdings" panose="05000000000000000000" pitchFamily="2" charset="2"/>
              </a:rPr>
              <a:t> AGRO </a:t>
            </a:r>
            <a:r>
              <a:rPr lang="it-CH" b="1" dirty="0" err="1">
                <a:solidFill>
                  <a:srgbClr val="92D050"/>
                </a:solidFill>
                <a:sym typeface="Wingdings" panose="05000000000000000000" pitchFamily="2" charset="2"/>
              </a:rPr>
              <a:t>Energiezentrum</a:t>
            </a:r>
            <a:r>
              <a:rPr lang="it-CH" b="1" dirty="0">
                <a:solidFill>
                  <a:srgbClr val="92D050"/>
                </a:solidFill>
                <a:sym typeface="Wingdings" panose="05000000000000000000" pitchFamily="2" charset="2"/>
              </a:rPr>
              <a:t> </a:t>
            </a:r>
            <a:r>
              <a:rPr lang="it-CH" b="1" dirty="0" err="1">
                <a:solidFill>
                  <a:srgbClr val="92D050"/>
                </a:solidFill>
                <a:sym typeface="Wingdings" panose="05000000000000000000" pitchFamily="2" charset="2"/>
              </a:rPr>
              <a:t>Rigi</a:t>
            </a:r>
            <a:endParaRPr lang="it-CH" b="1" dirty="0">
              <a:solidFill>
                <a:srgbClr val="92D050"/>
              </a:solidFill>
              <a:sym typeface="Wingdings" panose="05000000000000000000" pitchFamily="2" charset="2"/>
            </a:endParaRPr>
          </a:p>
          <a:p>
            <a:r>
              <a:rPr lang="it-CH" dirty="0" err="1">
                <a:sym typeface="Wingdings" panose="05000000000000000000" pitchFamily="2" charset="2"/>
              </a:rPr>
              <a:t>Einer</a:t>
            </a:r>
            <a:r>
              <a:rPr lang="it-CH" dirty="0">
                <a:sym typeface="Wingdings" panose="05000000000000000000" pitchFamily="2" charset="2"/>
              </a:rPr>
              <a:t> der </a:t>
            </a:r>
            <a:r>
              <a:rPr lang="it-CH" dirty="0" err="1">
                <a:sym typeface="Wingdings" panose="05000000000000000000" pitchFamily="2" charset="2"/>
              </a:rPr>
              <a:t>grössten</a:t>
            </a:r>
            <a:r>
              <a:rPr lang="it-CH" dirty="0">
                <a:sym typeface="Wingdings" panose="05000000000000000000" pitchFamily="2" charset="2"/>
              </a:rPr>
              <a:t> </a:t>
            </a:r>
            <a:r>
              <a:rPr lang="it-CH" dirty="0" err="1">
                <a:sym typeface="Wingdings" panose="05000000000000000000" pitchFamily="2" charset="2"/>
              </a:rPr>
              <a:t>Speicher</a:t>
            </a:r>
            <a:r>
              <a:rPr lang="it-CH" dirty="0">
                <a:sym typeface="Wingdings" panose="05000000000000000000" pitchFamily="2" charset="2"/>
              </a:rPr>
              <a:t> der Schweiz</a:t>
            </a:r>
          </a:p>
          <a:p>
            <a:r>
              <a:rPr lang="it-CH" dirty="0">
                <a:sym typeface="Wingdings" panose="05000000000000000000" pitchFamily="2" charset="2"/>
              </a:rPr>
              <a:t>In </a:t>
            </a:r>
            <a:r>
              <a:rPr lang="it-CH" dirty="0" err="1">
                <a:sym typeface="Wingdings" panose="05000000000000000000" pitchFamily="2" charset="2"/>
              </a:rPr>
              <a:t>Kombination</a:t>
            </a:r>
            <a:r>
              <a:rPr lang="it-CH" dirty="0">
                <a:sym typeface="Wingdings" panose="05000000000000000000" pitchFamily="2" charset="2"/>
              </a:rPr>
              <a:t> mit einem </a:t>
            </a:r>
            <a:r>
              <a:rPr lang="it-CH" dirty="0" err="1">
                <a:sym typeface="Wingdings" panose="05000000000000000000" pitchFamily="2" charset="2"/>
              </a:rPr>
              <a:t>Holzheizkraftwerk</a:t>
            </a:r>
            <a:endParaRPr lang="it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dirty="0">
                <a:hlinkClick r:id="rId3"/>
              </a:rPr>
              <a:t>Wärmespeicher | AGRO Energiezentrum Rigi (agroenergie-rigi.ch)</a:t>
            </a:r>
            <a:endParaRPr lang="it-CH" dirty="0">
              <a:solidFill>
                <a:srgbClr val="FF0000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4.2 Thermische Energiespeicher 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15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52CE9CC-8020-733E-700D-53110F42C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4272" y="1196752"/>
            <a:ext cx="3024336" cy="201837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DB7DB69-0313-B6E9-25EE-35B968AF16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9816" y="4370565"/>
            <a:ext cx="3018792" cy="217298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E2E24E5-038D-AC0F-DF84-DA4CA20B8B4A}"/>
              </a:ext>
            </a:extLst>
          </p:cNvPr>
          <p:cNvSpPr txBox="1"/>
          <p:nvPr/>
        </p:nvSpPr>
        <p:spPr>
          <a:xfrm>
            <a:off x="10528410" y="3215881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Quelle : </a:t>
            </a:r>
            <a:r>
              <a:rPr lang="fr-CH" sz="1100" dirty="0" err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Renergia</a:t>
            </a:r>
            <a:endParaRPr lang="fr-CH" sz="1100" dirty="0">
              <a:solidFill>
                <a:schemeClr val="bg2">
                  <a:lumMod val="75000"/>
                </a:schemeClr>
              </a:solidFill>
              <a:latin typeface="Calibri" pitchFamily="34" charset="0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441FA6A-81FB-7ADA-BEE1-D45E2F955E8E}"/>
              </a:ext>
            </a:extLst>
          </p:cNvPr>
          <p:cNvSpPr txBox="1"/>
          <p:nvPr/>
        </p:nvSpPr>
        <p:spPr>
          <a:xfrm>
            <a:off x="9696400" y="6507458"/>
            <a:ext cx="23535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Quelle : AGRO </a:t>
            </a:r>
            <a:r>
              <a:rPr lang="fr-CH" sz="1100" dirty="0" err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Energiezentrum</a:t>
            </a:r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274160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392" y="1081274"/>
            <a:ext cx="10682716" cy="5365909"/>
          </a:xfrm>
        </p:spPr>
        <p:txBody>
          <a:bodyPr/>
          <a:lstStyle/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Beispiel Untergrundspeicherung der Energie Wasser Bern ewb</a:t>
            </a:r>
          </a:p>
          <a:p>
            <a:r>
              <a:rPr lang="it-CH" dirty="0"/>
              <a:t>1 </a:t>
            </a:r>
            <a:r>
              <a:rPr lang="it-CH" dirty="0" err="1"/>
              <a:t>Thermische</a:t>
            </a:r>
            <a:r>
              <a:rPr lang="it-CH" dirty="0"/>
              <a:t> KVA, 1 </a:t>
            </a:r>
            <a:r>
              <a:rPr lang="it-CH" dirty="0" err="1"/>
              <a:t>Holzheizwerk</a:t>
            </a:r>
            <a:r>
              <a:rPr lang="it-CH" dirty="0"/>
              <a:t>, </a:t>
            </a:r>
          </a:p>
          <a:p>
            <a:pPr marL="0" indent="0">
              <a:buNone/>
            </a:pPr>
            <a:r>
              <a:rPr lang="it-CH" dirty="0"/>
              <a:t>      1 Gas-/</a:t>
            </a:r>
            <a:r>
              <a:rPr lang="it-CH" dirty="0" err="1"/>
              <a:t>Dampf-Kombikraftwerk</a:t>
            </a:r>
            <a:r>
              <a:rPr lang="it-CH" dirty="0"/>
              <a:t> für </a:t>
            </a:r>
            <a:r>
              <a:rPr lang="it-CH" dirty="0" err="1"/>
              <a:t>Strom</a:t>
            </a:r>
            <a:r>
              <a:rPr lang="it-CH" dirty="0"/>
              <a:t> und Wärme</a:t>
            </a:r>
          </a:p>
          <a:p>
            <a:r>
              <a:rPr lang="it-CH" dirty="0"/>
              <a:t>1 Wärmenetz, </a:t>
            </a:r>
            <a:r>
              <a:rPr lang="it-CH" dirty="0" err="1"/>
              <a:t>Überschusswärme</a:t>
            </a:r>
            <a:r>
              <a:rPr lang="it-CH" dirty="0"/>
              <a:t> im Sommer</a:t>
            </a:r>
          </a:p>
          <a:p>
            <a:r>
              <a:rPr lang="it-CH" dirty="0" err="1"/>
              <a:t>Einlagerung</a:t>
            </a:r>
            <a:r>
              <a:rPr lang="it-CH" dirty="0"/>
              <a:t> der Wärme (3-12 MW</a:t>
            </a:r>
            <a:r>
              <a:rPr lang="it-CH" sz="1000" dirty="0"/>
              <a:t>th</a:t>
            </a:r>
            <a:r>
              <a:rPr lang="it-CH" dirty="0"/>
              <a:t>) in (200 – 500m </a:t>
            </a:r>
            <a:r>
              <a:rPr lang="it-CH" dirty="0" err="1"/>
              <a:t>Tiefe</a:t>
            </a:r>
            <a:r>
              <a:rPr lang="it-CH" dirty="0"/>
              <a:t>)</a:t>
            </a:r>
          </a:p>
          <a:p>
            <a:r>
              <a:rPr lang="it-CH" dirty="0" err="1"/>
              <a:t>Ladezyklen</a:t>
            </a:r>
            <a:r>
              <a:rPr lang="it-CH" dirty="0"/>
              <a:t> im Sommer und </a:t>
            </a:r>
            <a:r>
              <a:rPr lang="it-CH" dirty="0" err="1"/>
              <a:t>Entladezyklen</a:t>
            </a:r>
            <a:r>
              <a:rPr lang="it-CH" dirty="0"/>
              <a:t> im Winter</a:t>
            </a:r>
          </a:p>
          <a:p>
            <a:r>
              <a:rPr lang="it-CH" dirty="0"/>
              <a:t>Projekt </a:t>
            </a:r>
            <a:r>
              <a:rPr lang="it-CH" dirty="0" err="1"/>
              <a:t>steht</a:t>
            </a:r>
            <a:r>
              <a:rPr lang="it-CH" dirty="0"/>
              <a:t> noch </a:t>
            </a:r>
            <a:r>
              <a:rPr lang="it-CH" dirty="0" err="1"/>
              <a:t>ganz</a:t>
            </a:r>
            <a:r>
              <a:rPr lang="it-CH" dirty="0"/>
              <a:t> </a:t>
            </a:r>
            <a:r>
              <a:rPr lang="it-CH" dirty="0" err="1"/>
              <a:t>am</a:t>
            </a:r>
            <a:r>
              <a:rPr lang="it-CH" dirty="0"/>
              <a:t> </a:t>
            </a:r>
            <a:r>
              <a:rPr lang="it-CH" dirty="0" err="1"/>
              <a:t>Anfang</a:t>
            </a:r>
            <a:endParaRPr lang="it-CH" dirty="0"/>
          </a:p>
          <a:p>
            <a:pPr marL="0" indent="0">
              <a:buNone/>
            </a:pPr>
            <a:r>
              <a:rPr lang="it-CH" dirty="0">
                <a:hlinkClick r:id="rId2"/>
              </a:rPr>
              <a:t>www.ewb.ch</a:t>
            </a:r>
            <a:endParaRPr lang="it-CH" dirty="0"/>
          </a:p>
          <a:p>
            <a:pPr marL="0" indent="0">
              <a:buNone/>
            </a:pPr>
            <a:endParaRPr lang="it-CH" dirty="0"/>
          </a:p>
          <a:p>
            <a:pPr marL="0" indent="0">
              <a:buNone/>
            </a:pPr>
            <a:r>
              <a:rPr lang="it-CH" b="1" dirty="0">
                <a:solidFill>
                  <a:srgbClr val="92D050"/>
                </a:solidFill>
              </a:rPr>
              <a:t>Beispiel Erdwärmesondenfeld in Itschnach</a:t>
            </a:r>
          </a:p>
          <a:p>
            <a:r>
              <a:rPr lang="it-CH" dirty="0" err="1"/>
              <a:t>Abwärme</a:t>
            </a:r>
            <a:r>
              <a:rPr lang="it-CH" dirty="0"/>
              <a:t> der </a:t>
            </a:r>
            <a:r>
              <a:rPr lang="it-CH" dirty="0" err="1"/>
              <a:t>Kunsteisbahn</a:t>
            </a:r>
            <a:r>
              <a:rPr lang="it-CH" dirty="0"/>
              <a:t> </a:t>
            </a:r>
          </a:p>
          <a:p>
            <a:r>
              <a:rPr lang="it-CH" dirty="0"/>
              <a:t>Im Sommer </a:t>
            </a:r>
            <a:r>
              <a:rPr lang="it-CH" dirty="0" err="1"/>
              <a:t>ins</a:t>
            </a:r>
            <a:r>
              <a:rPr lang="it-CH" dirty="0"/>
              <a:t> </a:t>
            </a:r>
            <a:r>
              <a:rPr lang="it-CH" dirty="0" err="1"/>
              <a:t>Erdsondenfeld</a:t>
            </a:r>
            <a:r>
              <a:rPr lang="it-CH" dirty="0"/>
              <a:t> </a:t>
            </a:r>
            <a:r>
              <a:rPr lang="it-CH" dirty="0" err="1"/>
              <a:t>geleitet</a:t>
            </a:r>
            <a:endParaRPr lang="it-CH" dirty="0"/>
          </a:p>
          <a:p>
            <a:r>
              <a:rPr lang="it-CH" dirty="0"/>
              <a:t>Im Winter für die </a:t>
            </a:r>
            <a:r>
              <a:rPr lang="it-CH" dirty="0" err="1"/>
              <a:t>Beheizung</a:t>
            </a:r>
            <a:r>
              <a:rPr lang="it-CH" dirty="0"/>
              <a:t> von </a:t>
            </a:r>
            <a:r>
              <a:rPr lang="it-CH" dirty="0" err="1"/>
              <a:t>Gebäuden</a:t>
            </a:r>
            <a:r>
              <a:rPr lang="it-CH" dirty="0"/>
              <a:t> </a:t>
            </a:r>
            <a:r>
              <a:rPr lang="it-CH" dirty="0" err="1"/>
              <a:t>genutzt</a:t>
            </a:r>
            <a:endParaRPr lang="it-CH" dirty="0"/>
          </a:p>
          <a:p>
            <a:pPr marL="0" indent="0">
              <a:buNone/>
            </a:pPr>
            <a:r>
              <a:rPr lang="it-CH" dirty="0">
                <a:hlinkClick r:id="rId3"/>
              </a:rPr>
              <a:t>www.anex.ch</a:t>
            </a:r>
            <a:endParaRPr lang="it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4.2. Thermische Energiespeicher 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16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4E64875-A5A4-4006-3276-B3CCDE7A48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4972" y="1268760"/>
            <a:ext cx="3231505" cy="1825012"/>
          </a:xfrm>
          <a:prstGeom prst="rect">
            <a:avLst/>
          </a:prstGeom>
        </p:spPr>
      </p:pic>
      <p:pic>
        <p:nvPicPr>
          <p:cNvPr id="6" name="Image 5" descr="Heizen braucht viel Energie: Forscher plädiert für «Wärmewende»">
            <a:extLst>
              <a:ext uri="{FF2B5EF4-FFF2-40B4-BE49-F238E27FC236}">
                <a16:creationId xmlns:a16="http://schemas.microsoft.com/office/drawing/2014/main" id="{58ED06A4-D331-6436-9D30-C40A12F111A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45086" y="4221088"/>
            <a:ext cx="3203446" cy="1977548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C9B42C6-7EEF-B25C-E839-7AEF31C28D7A}"/>
              </a:ext>
            </a:extLst>
          </p:cNvPr>
          <p:cNvSpPr txBox="1"/>
          <p:nvPr/>
        </p:nvSpPr>
        <p:spPr>
          <a:xfrm>
            <a:off x="10534237" y="6198636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Quelle : </a:t>
            </a:r>
            <a:r>
              <a:rPr lang="fr-CH" sz="1100" dirty="0" err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Solites</a:t>
            </a:r>
            <a:endParaRPr lang="fr-CH" sz="1100" dirty="0">
              <a:solidFill>
                <a:schemeClr val="bg2">
                  <a:lumMod val="75000"/>
                </a:schemeClr>
              </a:solidFill>
              <a:latin typeface="Calibri" pitchFamily="34" charset="0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3005B38-E55C-8AFF-FB6F-DF7AD7BBA21B}"/>
              </a:ext>
            </a:extLst>
          </p:cNvPr>
          <p:cNvSpPr txBox="1"/>
          <p:nvPr/>
        </p:nvSpPr>
        <p:spPr>
          <a:xfrm>
            <a:off x="10514020" y="3119614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Quelle : ewb</a:t>
            </a:r>
          </a:p>
        </p:txBody>
      </p:sp>
    </p:spTree>
    <p:extLst>
      <p:ext uri="{BB962C8B-B14F-4D97-AF65-F5344CB8AC3E}">
        <p14:creationId xmlns:p14="http://schemas.microsoft.com/office/powerpoint/2010/main" val="160792569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Starke Einflussnahme auf das Netz (Vorlauftemperatur, Rücklauftemperatur, Pumpenverbrauch)</a:t>
            </a:r>
          </a:p>
          <a:p>
            <a:r>
              <a:rPr lang="de-CH" dirty="0"/>
              <a:t>Technische Möglichkeiten vorhanden</a:t>
            </a:r>
          </a:p>
          <a:p>
            <a:r>
              <a:rPr lang="de-CH" dirty="0"/>
              <a:t>V.a. Organisatorische Hemmnisse</a:t>
            </a:r>
          </a:p>
          <a:p>
            <a:pPr lvl="1"/>
            <a:r>
              <a:rPr lang="de-CH" dirty="0"/>
              <a:t>Vorteil Kunde, Massnahmen zu ergreifen?</a:t>
            </a:r>
          </a:p>
          <a:p>
            <a:pPr lvl="1"/>
            <a:r>
              <a:rPr lang="de-CH" dirty="0"/>
              <a:t>Interesse von Betreiber, weniger Wärme zu verkaufen? </a:t>
            </a:r>
          </a:p>
          <a:p>
            <a:pPr marL="0" indent="0">
              <a:buNone/>
            </a:pPr>
            <a:endParaRPr lang="de-CH" b="1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Mögliche Massnahmen</a:t>
            </a:r>
          </a:p>
          <a:p>
            <a:r>
              <a:rPr lang="it-CH" dirty="0" err="1"/>
              <a:t>Anpassung</a:t>
            </a:r>
            <a:r>
              <a:rPr lang="it-CH" dirty="0"/>
              <a:t> an die </a:t>
            </a:r>
            <a:r>
              <a:rPr lang="it-CH" dirty="0" err="1"/>
              <a:t>Tarifgestaltung</a:t>
            </a:r>
            <a:r>
              <a:rPr lang="it-CH" dirty="0"/>
              <a:t> (</a:t>
            </a:r>
            <a:r>
              <a:rPr lang="it-CH" dirty="0" err="1"/>
              <a:t>z.B</a:t>
            </a:r>
            <a:r>
              <a:rPr lang="it-CH" dirty="0"/>
              <a:t>. </a:t>
            </a:r>
            <a:r>
              <a:rPr lang="it-CH" dirty="0" err="1"/>
              <a:t>Anreiz</a:t>
            </a:r>
            <a:r>
              <a:rPr lang="it-CH" dirty="0"/>
              <a:t> für </a:t>
            </a:r>
            <a:r>
              <a:rPr lang="it-CH" dirty="0" err="1"/>
              <a:t>Begrenzung</a:t>
            </a:r>
            <a:r>
              <a:rPr lang="it-CH" dirty="0"/>
              <a:t> der </a:t>
            </a:r>
            <a:r>
              <a:rPr lang="it-CH" dirty="0" err="1"/>
              <a:t>Rücklauftemperatur</a:t>
            </a:r>
            <a:r>
              <a:rPr lang="it-CH" dirty="0"/>
              <a:t>, </a:t>
            </a:r>
            <a:r>
              <a:rPr lang="it-CH" dirty="0" err="1"/>
              <a:t>Zürich</a:t>
            </a:r>
            <a:r>
              <a:rPr lang="it-CH" dirty="0"/>
              <a:t>)</a:t>
            </a:r>
          </a:p>
          <a:p>
            <a:r>
              <a:rPr lang="it-CH" dirty="0" err="1"/>
              <a:t>Änderung</a:t>
            </a:r>
            <a:r>
              <a:rPr lang="it-CH" dirty="0"/>
              <a:t> der </a:t>
            </a:r>
            <a:r>
              <a:rPr lang="it-CH" dirty="0" err="1"/>
              <a:t>Leistungsgrenze</a:t>
            </a:r>
            <a:endParaRPr lang="it-CH" dirty="0"/>
          </a:p>
          <a:p>
            <a:r>
              <a:rPr lang="it-CH" dirty="0" err="1"/>
              <a:t>Genossenschaftliche</a:t>
            </a:r>
            <a:r>
              <a:rPr lang="it-CH" dirty="0"/>
              <a:t> </a:t>
            </a:r>
            <a:r>
              <a:rPr lang="it-CH" dirty="0" err="1"/>
              <a:t>Strukturen</a:t>
            </a:r>
            <a:r>
              <a:rPr lang="it-CH" dirty="0"/>
              <a:t> (</a:t>
            </a:r>
            <a:r>
              <a:rPr lang="it-CH" dirty="0" err="1"/>
              <a:t>Beteiligung</a:t>
            </a:r>
            <a:r>
              <a:rPr lang="it-CH" dirty="0"/>
              <a:t> </a:t>
            </a:r>
            <a:r>
              <a:rPr lang="it-CH" dirty="0" err="1"/>
              <a:t>Wärmekunde</a:t>
            </a:r>
            <a:r>
              <a:rPr lang="it-CH" dirty="0"/>
              <a:t>)</a:t>
            </a:r>
          </a:p>
          <a:p>
            <a:endParaRPr lang="it-CH" dirty="0"/>
          </a:p>
          <a:p>
            <a:pPr marL="0" indent="0">
              <a:buNone/>
            </a:pPr>
            <a:r>
              <a:rPr lang="it-CH" b="1" dirty="0">
                <a:solidFill>
                  <a:srgbClr val="92D050"/>
                </a:solidFill>
              </a:rPr>
              <a:t>Beispiel </a:t>
            </a:r>
            <a:r>
              <a:rPr lang="it-CH" b="1" dirty="0" err="1">
                <a:solidFill>
                  <a:srgbClr val="92D050"/>
                </a:solidFill>
              </a:rPr>
              <a:t>Spitzenlastmanagement</a:t>
            </a:r>
            <a:r>
              <a:rPr lang="it-CH" b="1" dirty="0">
                <a:solidFill>
                  <a:srgbClr val="92D050"/>
                </a:solidFill>
              </a:rPr>
              <a:t> ECCO2 Solutions</a:t>
            </a:r>
          </a:p>
          <a:p>
            <a:pPr marL="0" indent="0">
              <a:buNone/>
            </a:pPr>
            <a:r>
              <a:rPr lang="de-DE" dirty="0"/>
              <a:t>Optimierung der bestehenden Heizungsregulierung auf Basis von Wetterprognosedaten und Innen-raumtemperaturen. Spitzenlastmanagement ist möglich. </a:t>
            </a:r>
          </a:p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  <a:hlinkClick r:id="rId2"/>
              </a:rPr>
              <a:t>Link zur Präsentation </a:t>
            </a:r>
            <a:endParaRPr lang="it-CH" dirty="0">
              <a:solidFill>
                <a:schemeClr val="tx1"/>
              </a:solidFill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4.3 Kundenseitige Optimierung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17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35333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8CC8199-6C4B-4846-B614-85EAD724421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Grosses Potenzial für Energieeinsparungen</a:t>
            </a:r>
          </a:p>
          <a:p>
            <a:r>
              <a:rPr lang="de-CH" dirty="0"/>
              <a:t>V.a. bei Vorlauftemperaturen von über 110°C interessant </a:t>
            </a:r>
          </a:p>
          <a:p>
            <a:r>
              <a:rPr lang="de-CH" dirty="0"/>
              <a:t>Pumpenstrombedarf und Belastungsgrenze der Leitungen beachten</a:t>
            </a:r>
          </a:p>
          <a:p>
            <a:r>
              <a:rPr lang="de-CH" dirty="0"/>
              <a:t>Regelässige Überwachung wichtig</a:t>
            </a:r>
          </a:p>
          <a:p>
            <a:r>
              <a:rPr lang="de-CH" dirty="0"/>
              <a:t>Planungshandbuch QM Fernwärme: </a:t>
            </a:r>
            <a:r>
              <a:rPr lang="de-CH" dirty="0">
                <a:hlinkClick r:id="rId2"/>
              </a:rPr>
              <a:t>www.verenum.ch</a:t>
            </a:r>
            <a:endParaRPr lang="de-CH" dirty="0"/>
          </a:p>
          <a:p>
            <a:endParaRPr lang="de-CH" dirty="0"/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Beispiel Universität Genf </a:t>
            </a:r>
          </a:p>
          <a:p>
            <a:pPr marL="0" indent="0">
              <a:buNone/>
            </a:pPr>
            <a:r>
              <a:rPr lang="de-CH" dirty="0"/>
              <a:t>Durch Optimierung der 20 Unterstationen können 80% des übermässigen Volumens, das im Netz transportiert wird, vermieden werden.</a:t>
            </a:r>
          </a:p>
          <a:p>
            <a:pPr marL="0" indent="0">
              <a:buNone/>
            </a:pPr>
            <a:r>
              <a:rPr lang="de-CH" dirty="0">
                <a:solidFill>
                  <a:srgbClr val="FF0000"/>
                </a:solidFill>
                <a:hlinkClick r:id="rId3"/>
              </a:rPr>
              <a:t>Link zur Präsentation (FR)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97582D-5338-5402-CB9C-F9DCB8DEB3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4.4 Senkung der Temperaturen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29309111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D99E64F-5B3E-5568-A075-4892DB7F0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9611" y="28997"/>
            <a:ext cx="2952390" cy="1007819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9135DD11-D8AD-333C-B976-5797FABCC49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719736" y="2816932"/>
            <a:ext cx="7200800" cy="1224136"/>
          </a:xfrm>
          <a:prstGeom prst="rect">
            <a:avLst/>
          </a:prstGeom>
        </p:spPr>
        <p:txBody>
          <a:bodyPr/>
          <a:lstStyle/>
          <a:p>
            <a:r>
              <a:rPr lang="de-DE" dirty="0">
                <a:solidFill>
                  <a:schemeClr val="bg2">
                    <a:lumMod val="75000"/>
                  </a:schemeClr>
                </a:solidFill>
              </a:rPr>
              <a:t>Abwärme und erneuerbare Energien</a:t>
            </a:r>
            <a:br>
              <a:rPr lang="de-DE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de-DE" sz="1200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de-DE" dirty="0">
                <a:solidFill>
                  <a:schemeClr val="bg2">
                    <a:lumMod val="75000"/>
                  </a:schemeClr>
                </a:solidFill>
              </a:rPr>
            </a:br>
            <a:endParaRPr lang="it-CH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A5865F7-29B7-E373-3394-801EB418F0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108" y="189288"/>
            <a:ext cx="2399503" cy="68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0122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F1C5192-0FA8-3050-0903-8C7F6917EE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i="1" dirty="0"/>
          </a:p>
          <a:p>
            <a:pPr marL="0" indent="0">
              <a:buNone/>
            </a:pPr>
            <a:r>
              <a:rPr lang="fr-CH" i="1" dirty="0" err="1"/>
              <a:t>Diese</a:t>
            </a:r>
            <a:r>
              <a:rPr lang="fr-CH" i="1" dirty="0"/>
              <a:t> </a:t>
            </a:r>
            <a:r>
              <a:rPr lang="fr-CH" i="1" dirty="0" err="1"/>
              <a:t>Präsentation</a:t>
            </a:r>
            <a:r>
              <a:rPr lang="fr-CH" i="1" dirty="0"/>
              <a:t> </a:t>
            </a:r>
            <a:r>
              <a:rPr lang="fr-CH" i="1" dirty="0" err="1"/>
              <a:t>wurde</a:t>
            </a:r>
            <a:r>
              <a:rPr lang="fr-CH" i="1" dirty="0"/>
              <a:t> </a:t>
            </a:r>
            <a:r>
              <a:rPr lang="fr-CH" i="1" dirty="0" err="1"/>
              <a:t>dank</a:t>
            </a:r>
            <a:r>
              <a:rPr lang="fr-CH" i="1" dirty="0"/>
              <a:t> der </a:t>
            </a:r>
            <a:r>
              <a:rPr lang="fr-CH" i="1" dirty="0" err="1"/>
              <a:t>Unterstützung</a:t>
            </a:r>
            <a:r>
              <a:rPr lang="fr-CH" i="1" dirty="0"/>
              <a:t> der EU </a:t>
            </a:r>
            <a:r>
              <a:rPr lang="fr-CH" i="1" dirty="0" err="1"/>
              <a:t>vorbereitet</a:t>
            </a:r>
            <a:r>
              <a:rPr lang="fr-CH" i="1" dirty="0"/>
              <a:t>. </a:t>
            </a:r>
            <a:r>
              <a:rPr lang="fr-CH" i="1" dirty="0" err="1"/>
              <a:t>Sie</a:t>
            </a:r>
            <a:r>
              <a:rPr lang="fr-CH" i="1" dirty="0"/>
              <a:t> </a:t>
            </a:r>
            <a:r>
              <a:rPr lang="fr-CH" i="1" dirty="0" err="1"/>
              <a:t>basiert</a:t>
            </a:r>
            <a:r>
              <a:rPr lang="fr-CH" i="1" dirty="0"/>
              <a:t> </a:t>
            </a:r>
            <a:r>
              <a:rPr lang="fr-CH" i="1" dirty="0" err="1"/>
              <a:t>auf</a:t>
            </a:r>
            <a:r>
              <a:rPr lang="fr-CH" i="1" dirty="0"/>
              <a:t> </a:t>
            </a:r>
            <a:r>
              <a:rPr lang="fr-CH" i="1" dirty="0" err="1"/>
              <a:t>dem</a:t>
            </a:r>
            <a:r>
              <a:rPr lang="fr-CH" i="1" dirty="0"/>
              <a:t> </a:t>
            </a:r>
            <a:r>
              <a:rPr lang="fr-CH" i="1" dirty="0" err="1">
                <a:hlinkClick r:id="rId2"/>
              </a:rPr>
              <a:t>Leitfaden</a:t>
            </a:r>
            <a:r>
              <a:rPr lang="fr-CH" i="1" dirty="0">
                <a:hlinkClick r:id="rId2"/>
              </a:rPr>
              <a:t> </a:t>
            </a:r>
            <a:r>
              <a:rPr lang="fr-CH" i="1" dirty="0" err="1">
                <a:hlinkClick r:id="rId2"/>
              </a:rPr>
              <a:t>für</a:t>
            </a:r>
            <a:r>
              <a:rPr lang="fr-CH" i="1" dirty="0">
                <a:hlinkClick r:id="rId2"/>
              </a:rPr>
              <a:t> </a:t>
            </a:r>
            <a:r>
              <a:rPr lang="fr-CH" i="1" dirty="0" err="1">
                <a:hlinkClick r:id="rId2"/>
              </a:rPr>
              <a:t>emissionsfreie</a:t>
            </a:r>
            <a:r>
              <a:rPr lang="fr-CH" i="1" dirty="0">
                <a:hlinkClick r:id="rId2"/>
              </a:rPr>
              <a:t> </a:t>
            </a:r>
            <a:r>
              <a:rPr lang="fr-CH" i="1" dirty="0" err="1">
                <a:hlinkClick r:id="rId2"/>
              </a:rPr>
              <a:t>thermische</a:t>
            </a:r>
            <a:r>
              <a:rPr lang="fr-CH" i="1" dirty="0">
                <a:hlinkClick r:id="rId2"/>
              </a:rPr>
              <a:t> </a:t>
            </a:r>
            <a:r>
              <a:rPr lang="fr-CH" i="1" dirty="0" err="1">
                <a:hlinkClick r:id="rId2"/>
              </a:rPr>
              <a:t>Netze</a:t>
            </a:r>
            <a:r>
              <a:rPr lang="fr-CH" i="1" dirty="0"/>
              <a:t> </a:t>
            </a:r>
            <a:r>
              <a:rPr lang="fr-CH" i="1" dirty="0" err="1"/>
              <a:t>und</a:t>
            </a:r>
            <a:r>
              <a:rPr lang="fr-CH" i="1" dirty="0"/>
              <a:t> </a:t>
            </a:r>
            <a:r>
              <a:rPr lang="fr-CH" i="1" dirty="0" err="1"/>
              <a:t>darf</a:t>
            </a:r>
            <a:r>
              <a:rPr lang="fr-CH" i="1" dirty="0"/>
              <a:t> </a:t>
            </a:r>
            <a:r>
              <a:rPr lang="fr-CH" i="1" dirty="0" err="1"/>
              <a:t>weiterbenutzt</a:t>
            </a:r>
            <a:r>
              <a:rPr lang="fr-CH" i="1" dirty="0"/>
              <a:t> </a:t>
            </a:r>
            <a:r>
              <a:rPr lang="fr-CH" i="1" dirty="0" err="1"/>
              <a:t>werden</a:t>
            </a:r>
            <a:r>
              <a:rPr lang="fr-CH" i="1" dirty="0"/>
              <a:t>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57DC86F-E954-B742-B00E-C514FAC0E0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Das RES-DHC Projekt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07D569-42F1-48C2-966D-433BEE6A0A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14" y="1412776"/>
            <a:ext cx="3445938" cy="2855662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9C92A32-6C64-E5F6-370D-4A2E9339186A}"/>
              </a:ext>
            </a:extLst>
          </p:cNvPr>
          <p:cNvSpPr txBox="1"/>
          <p:nvPr/>
        </p:nvSpPr>
        <p:spPr>
          <a:xfrm>
            <a:off x="4063197" y="1336752"/>
            <a:ext cx="712886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F39400"/>
                </a:solidFill>
              </a:rPr>
              <a:t>RES-DHC = </a:t>
            </a:r>
            <a:r>
              <a:rPr lang="fr-FR" b="1" dirty="0" err="1">
                <a:solidFill>
                  <a:srgbClr val="F39400"/>
                </a:solidFill>
              </a:rPr>
              <a:t>Renewable</a:t>
            </a:r>
            <a:r>
              <a:rPr lang="fr-FR" b="1" dirty="0">
                <a:solidFill>
                  <a:srgbClr val="F39400"/>
                </a:solidFill>
              </a:rPr>
              <a:t> </a:t>
            </a:r>
            <a:r>
              <a:rPr lang="fr-FR" b="1" dirty="0" err="1">
                <a:solidFill>
                  <a:srgbClr val="F39400"/>
                </a:solidFill>
              </a:rPr>
              <a:t>energies</a:t>
            </a:r>
            <a:r>
              <a:rPr lang="fr-FR" b="1" dirty="0">
                <a:solidFill>
                  <a:srgbClr val="F39400"/>
                </a:solidFill>
              </a:rPr>
              <a:t> in district </a:t>
            </a:r>
            <a:r>
              <a:rPr lang="fr-FR" b="1" dirty="0" err="1">
                <a:solidFill>
                  <a:srgbClr val="F39400"/>
                </a:solidFill>
              </a:rPr>
              <a:t>heating</a:t>
            </a:r>
            <a:r>
              <a:rPr lang="fr-FR" b="1" dirty="0">
                <a:solidFill>
                  <a:srgbClr val="F39400"/>
                </a:solidFill>
              </a:rPr>
              <a:t> and </a:t>
            </a:r>
            <a:r>
              <a:rPr lang="fr-FR" b="1" dirty="0" err="1">
                <a:solidFill>
                  <a:srgbClr val="F39400"/>
                </a:solidFill>
              </a:rPr>
              <a:t>cooling</a:t>
            </a:r>
            <a:endParaRPr lang="fr-FR" b="1" dirty="0">
              <a:solidFill>
                <a:srgbClr val="F39400"/>
              </a:solidFill>
            </a:endParaRPr>
          </a:p>
          <a:p>
            <a:pPr marL="0" indent="0">
              <a:buNone/>
            </a:pPr>
            <a:r>
              <a:rPr lang="fr-FR" dirty="0"/>
              <a:t> </a:t>
            </a:r>
          </a:p>
          <a:p>
            <a:r>
              <a:rPr lang="de-CH" b="1" dirty="0"/>
              <a:t>Marktentwicklung </a:t>
            </a:r>
            <a:r>
              <a:rPr lang="de-CH" dirty="0"/>
              <a:t>in Kooperation mit 6 europäischen Ländern (2019-2023) </a:t>
            </a:r>
          </a:p>
          <a:p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Analyse der Ausgangssituation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Massnahme zur Überwindung der Hemmnisse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Erfahrungsaustausch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r>
              <a:rPr lang="de-CH" dirty="0">
                <a:solidFill>
                  <a:srgbClr val="4BB5B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www.res-dhc.com</a:t>
            </a:r>
            <a:endParaRPr lang="de-CH" dirty="0">
              <a:solidFill>
                <a:srgbClr val="4BB5B5"/>
              </a:solidFill>
            </a:endParaRPr>
          </a:p>
          <a:p>
            <a:r>
              <a:rPr lang="de-CH" dirty="0">
                <a:solidFill>
                  <a:srgbClr val="4BB5B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RES-DHC </a:t>
            </a:r>
            <a:r>
              <a:rPr lang="de-CH" dirty="0" err="1">
                <a:solidFill>
                  <a:srgbClr val="4BB5B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sur</a:t>
            </a:r>
            <a:r>
              <a:rPr lang="de-CH" dirty="0">
                <a:solidFill>
                  <a:srgbClr val="4BB5B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LinkedIn</a:t>
            </a:r>
            <a:endParaRPr lang="de-CH" dirty="0">
              <a:solidFill>
                <a:srgbClr val="4BB5B5"/>
              </a:solidFill>
            </a:endParaRPr>
          </a:p>
          <a:p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214337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Zahlreiche brachliegende Energiequellen vor Ort, die es in folgender Priorität zu nutzen gilt:</a:t>
            </a:r>
          </a:p>
          <a:p>
            <a:pPr marL="0" indent="0">
              <a:buNone/>
            </a:pPr>
            <a:endParaRPr lang="de-CH" dirty="0"/>
          </a:p>
          <a:p>
            <a:pPr marL="457200" indent="-457200">
              <a:buAutoNum type="arabicPeriod"/>
            </a:pPr>
            <a:r>
              <a:rPr lang="de-CH" dirty="0"/>
              <a:t>An Ort gebundene Wärme/Abwärmequellen (Hochtemperatur vor Niedertemperatur)</a:t>
            </a:r>
          </a:p>
          <a:p>
            <a:pPr marL="857250" lvl="1" indent="-457200"/>
            <a:r>
              <a:rPr lang="de-CH" dirty="0"/>
              <a:t>Kehrichtverwertungsanlagen KVA</a:t>
            </a:r>
          </a:p>
          <a:p>
            <a:pPr marL="857250" lvl="1" indent="-457200"/>
            <a:r>
              <a:rPr lang="de-CH" dirty="0"/>
              <a:t>Industrielle-Prozessabwärme</a:t>
            </a:r>
          </a:p>
          <a:p>
            <a:pPr marL="857250" lvl="1" indent="-457200"/>
            <a:r>
              <a:rPr lang="de-CH" dirty="0"/>
              <a:t>Abwasserreinigungsanlagen (ARA)</a:t>
            </a:r>
          </a:p>
          <a:p>
            <a:pPr marL="857250" lvl="1" indent="-457200"/>
            <a:r>
              <a:rPr lang="de-CH" dirty="0"/>
              <a:t>Umweltwärme aus See-, Fluss-, Grund- und Trinkwasser sowie Geothermie</a:t>
            </a:r>
          </a:p>
          <a:p>
            <a:pPr marL="857250" lvl="1" indent="-457200"/>
            <a:r>
              <a:rPr lang="de-CH" dirty="0"/>
              <a:t>Abwärmequellen aus Dienstleistungen (Rechenzentren, etc.)</a:t>
            </a:r>
          </a:p>
          <a:p>
            <a:pPr marL="400050" lvl="1" indent="0">
              <a:buNone/>
            </a:pPr>
            <a:endParaRPr lang="de-CH" dirty="0"/>
          </a:p>
          <a:p>
            <a:pPr marL="457200" indent="-457200">
              <a:buAutoNum type="arabicPeriod"/>
            </a:pPr>
            <a:r>
              <a:rPr lang="de-CH" dirty="0"/>
              <a:t>Mobile Abwärmequellen </a:t>
            </a:r>
          </a:p>
          <a:p>
            <a:pPr marL="857250" lvl="1" indent="-457200"/>
            <a:r>
              <a:rPr lang="de-CH" dirty="0"/>
              <a:t>Biomasse, Vorteil: hohe Temperaturen möglich, transportabel</a:t>
            </a:r>
          </a:p>
          <a:p>
            <a:pPr marL="857250" lvl="1" indent="-457200"/>
            <a:r>
              <a:rPr lang="de-CH" dirty="0"/>
              <a:t>Solarthermie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5. Integration von Abwärme und erneuerbare Energien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20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70584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C729C1D-90B9-CB24-C976-E8987AEE745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1. Priorität: Thermische KVA</a:t>
            </a:r>
          </a:p>
          <a:p>
            <a:r>
              <a:rPr lang="de-CH" dirty="0"/>
              <a:t>Strom und Wärme </a:t>
            </a:r>
          </a:p>
          <a:p>
            <a:r>
              <a:rPr lang="de-CH" dirty="0"/>
              <a:t>4 TWh pro Jahr heute bereits geliefert = 36% des Fernwärmebedarfs in der Schweiz</a:t>
            </a:r>
          </a:p>
          <a:p>
            <a:pPr marL="0" indent="0">
              <a:buNone/>
            </a:pPr>
            <a:endParaRPr lang="de-CH" b="1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Beispiel Wärmerückgewinnung aus Rauchgas der IWB</a:t>
            </a:r>
          </a:p>
          <a:p>
            <a:pPr marL="0" indent="0">
              <a:buNone/>
            </a:pPr>
            <a:r>
              <a:rPr lang="it-CH" dirty="0"/>
              <a:t>Mit </a:t>
            </a:r>
            <a:r>
              <a:rPr lang="it-CH" dirty="0" err="1"/>
              <a:t>der</a:t>
            </a:r>
            <a:r>
              <a:rPr lang="it-CH" dirty="0"/>
              <a:t> </a:t>
            </a:r>
            <a:r>
              <a:rPr lang="it-CH" dirty="0" err="1"/>
              <a:t>Abkühlung</a:t>
            </a:r>
            <a:r>
              <a:rPr lang="it-CH" dirty="0"/>
              <a:t> </a:t>
            </a:r>
            <a:r>
              <a:rPr lang="it-CH" dirty="0" err="1"/>
              <a:t>des</a:t>
            </a:r>
            <a:r>
              <a:rPr lang="it-CH" dirty="0"/>
              <a:t> </a:t>
            </a:r>
            <a:r>
              <a:rPr lang="it-CH" dirty="0" err="1"/>
              <a:t>Rauchgases</a:t>
            </a:r>
            <a:r>
              <a:rPr lang="it-CH" dirty="0"/>
              <a:t> </a:t>
            </a:r>
            <a:r>
              <a:rPr lang="it-CH" dirty="0" err="1"/>
              <a:t>wird</a:t>
            </a:r>
            <a:r>
              <a:rPr lang="it-CH" dirty="0"/>
              <a:t> </a:t>
            </a:r>
            <a:r>
              <a:rPr lang="it-CH" dirty="0" err="1"/>
              <a:t>Wasserdampf</a:t>
            </a:r>
            <a:r>
              <a:rPr lang="it-CH" dirty="0"/>
              <a:t> </a:t>
            </a:r>
            <a:r>
              <a:rPr lang="it-CH" dirty="0" err="1"/>
              <a:t>kondensiert</a:t>
            </a:r>
            <a:r>
              <a:rPr lang="it-CH" dirty="0"/>
              <a:t> und die latente Wärme </a:t>
            </a:r>
            <a:r>
              <a:rPr lang="it-CH" dirty="0" err="1"/>
              <a:t>zurückgewonnen</a:t>
            </a:r>
            <a:r>
              <a:rPr lang="it-CH" dirty="0"/>
              <a:t>. </a:t>
            </a:r>
            <a:r>
              <a:rPr lang="it-CH" dirty="0" err="1"/>
              <a:t>Verfahren</a:t>
            </a:r>
            <a:r>
              <a:rPr lang="it-CH" dirty="0"/>
              <a:t>: «</a:t>
            </a:r>
            <a:r>
              <a:rPr lang="it-CH" dirty="0" err="1"/>
              <a:t>Direktkondensation</a:t>
            </a:r>
            <a:r>
              <a:rPr lang="it-CH" dirty="0"/>
              <a:t> im </a:t>
            </a:r>
            <a:r>
              <a:rPr lang="it-CH" dirty="0" err="1"/>
              <a:t>Wäscher</a:t>
            </a:r>
            <a:r>
              <a:rPr lang="it-CH" dirty="0"/>
              <a:t>» und «</a:t>
            </a:r>
            <a:r>
              <a:rPr lang="it-CH" dirty="0" err="1"/>
              <a:t>Kondensation</a:t>
            </a:r>
            <a:r>
              <a:rPr lang="it-CH" dirty="0"/>
              <a:t> mit </a:t>
            </a:r>
            <a:r>
              <a:rPr lang="it-CH" dirty="0" err="1"/>
              <a:t>Wärmepumpe</a:t>
            </a:r>
            <a:r>
              <a:rPr lang="it-CH" dirty="0"/>
              <a:t>». </a:t>
            </a:r>
            <a:r>
              <a:rPr lang="it-CH" dirty="0" err="1"/>
              <a:t>Möglichst</a:t>
            </a:r>
            <a:r>
              <a:rPr lang="it-CH" dirty="0"/>
              <a:t> </a:t>
            </a:r>
            <a:r>
              <a:rPr lang="it-CH" dirty="0" err="1"/>
              <a:t>tiefe</a:t>
            </a:r>
            <a:r>
              <a:rPr lang="it-CH" dirty="0"/>
              <a:t> </a:t>
            </a:r>
            <a:r>
              <a:rPr lang="it-CH" dirty="0" err="1"/>
              <a:t>Rücklauftemperaturen</a:t>
            </a:r>
            <a:r>
              <a:rPr lang="it-CH" dirty="0"/>
              <a:t> </a:t>
            </a:r>
            <a:r>
              <a:rPr lang="it-CH" dirty="0" err="1"/>
              <a:t>sind</a:t>
            </a:r>
            <a:r>
              <a:rPr lang="it-CH" dirty="0"/>
              <a:t> von </a:t>
            </a:r>
            <a:r>
              <a:rPr lang="it-CH" dirty="0" err="1"/>
              <a:t>Vorteil</a:t>
            </a:r>
            <a:r>
              <a:rPr lang="it-CH" dirty="0"/>
              <a:t>. </a:t>
            </a:r>
            <a:r>
              <a:rPr lang="it-CH" dirty="0">
                <a:hlinkClick r:id="rId2"/>
              </a:rPr>
              <a:t>www.svut.ch/optimierung_grossfeuerungsanlagen</a:t>
            </a:r>
            <a:endParaRPr lang="it-CH" dirty="0"/>
          </a:p>
          <a:p>
            <a:pPr marL="0" indent="0">
              <a:buNone/>
            </a:pPr>
            <a:endParaRPr lang="it-CH" dirty="0"/>
          </a:p>
          <a:p>
            <a:pPr marL="0" indent="0">
              <a:buNone/>
            </a:pPr>
            <a:r>
              <a:rPr lang="it-CH" dirty="0"/>
              <a:t>2. </a:t>
            </a:r>
            <a:r>
              <a:rPr lang="it-CH" dirty="0" err="1"/>
              <a:t>Priorität</a:t>
            </a:r>
            <a:r>
              <a:rPr lang="it-CH" dirty="0"/>
              <a:t>: </a:t>
            </a:r>
            <a:r>
              <a:rPr lang="it-CH" dirty="0" err="1"/>
              <a:t>Industrielle</a:t>
            </a:r>
            <a:r>
              <a:rPr lang="it-CH" dirty="0"/>
              <a:t> </a:t>
            </a:r>
            <a:r>
              <a:rPr lang="it-CH" dirty="0" err="1"/>
              <a:t>Prozesse</a:t>
            </a:r>
            <a:endParaRPr lang="it-CH" dirty="0"/>
          </a:p>
          <a:p>
            <a:r>
              <a:rPr lang="it-CH" dirty="0"/>
              <a:t>Noch </a:t>
            </a:r>
            <a:r>
              <a:rPr lang="it-CH" dirty="0" err="1"/>
              <a:t>wenig</a:t>
            </a:r>
            <a:r>
              <a:rPr lang="it-CH" dirty="0"/>
              <a:t> </a:t>
            </a:r>
            <a:r>
              <a:rPr lang="it-CH" dirty="0" err="1"/>
              <a:t>genutzt</a:t>
            </a:r>
            <a:r>
              <a:rPr lang="it-CH" dirty="0"/>
              <a:t> (Risiko für Investor und </a:t>
            </a:r>
            <a:r>
              <a:rPr lang="it-CH" dirty="0" err="1"/>
              <a:t>organisatorische</a:t>
            </a:r>
            <a:r>
              <a:rPr lang="it-CH" dirty="0"/>
              <a:t> </a:t>
            </a:r>
            <a:r>
              <a:rPr lang="it-CH" dirty="0" err="1"/>
              <a:t>Einschränkungen</a:t>
            </a:r>
            <a:r>
              <a:rPr lang="it-CH" dirty="0"/>
              <a:t>)</a:t>
            </a:r>
          </a:p>
          <a:p>
            <a:pPr marL="0" indent="0">
              <a:buNone/>
            </a:pPr>
            <a:endParaRPr lang="it-CH" dirty="0"/>
          </a:p>
          <a:p>
            <a:pPr marL="0" indent="0">
              <a:buNone/>
            </a:pPr>
            <a:r>
              <a:rPr lang="it-CH" b="1" dirty="0">
                <a:solidFill>
                  <a:srgbClr val="92D050"/>
                </a:solidFill>
              </a:rPr>
              <a:t>Beispiel Wärme aus </a:t>
            </a:r>
            <a:r>
              <a:rPr lang="it-CH" b="1" dirty="0" err="1">
                <a:solidFill>
                  <a:srgbClr val="92D050"/>
                </a:solidFill>
              </a:rPr>
              <a:t>Stahlwerk</a:t>
            </a:r>
            <a:r>
              <a:rPr lang="it-CH" b="1" dirty="0">
                <a:solidFill>
                  <a:srgbClr val="92D050"/>
                </a:solidFill>
              </a:rPr>
              <a:t> in </a:t>
            </a:r>
            <a:r>
              <a:rPr lang="it-CH" b="1" dirty="0" err="1">
                <a:solidFill>
                  <a:srgbClr val="92D050"/>
                </a:solidFill>
              </a:rPr>
              <a:t>Strassburg</a:t>
            </a:r>
            <a:r>
              <a:rPr lang="it-CH" b="1" dirty="0">
                <a:solidFill>
                  <a:srgbClr val="92D050"/>
                </a:solidFill>
              </a:rPr>
              <a:t> (F)</a:t>
            </a:r>
          </a:p>
          <a:p>
            <a:pPr marL="0" indent="0">
              <a:buNone/>
            </a:pPr>
            <a:r>
              <a:rPr lang="it-CH" dirty="0"/>
              <a:t>70 GWh an </a:t>
            </a:r>
            <a:r>
              <a:rPr lang="it-CH" dirty="0" err="1"/>
              <a:t>Hochtemperatur</a:t>
            </a:r>
            <a:r>
              <a:rPr lang="it-CH" dirty="0"/>
              <a:t> </a:t>
            </a:r>
            <a:r>
              <a:rPr lang="it-CH" dirty="0" err="1"/>
              <a:t>sollen</a:t>
            </a:r>
            <a:r>
              <a:rPr lang="it-CH" dirty="0"/>
              <a:t> zur </a:t>
            </a:r>
            <a:r>
              <a:rPr lang="it-CH" dirty="0" err="1"/>
              <a:t>Beheizung</a:t>
            </a:r>
            <a:r>
              <a:rPr lang="it-CH" dirty="0"/>
              <a:t> von </a:t>
            </a:r>
            <a:r>
              <a:rPr lang="it-CH" dirty="0" err="1"/>
              <a:t>Gebäuden</a:t>
            </a:r>
            <a:r>
              <a:rPr lang="it-CH" dirty="0"/>
              <a:t> </a:t>
            </a:r>
            <a:r>
              <a:rPr lang="it-CH" dirty="0" err="1"/>
              <a:t>genutzt</a:t>
            </a:r>
            <a:r>
              <a:rPr lang="it-CH" dirty="0"/>
              <a:t> werden.</a:t>
            </a:r>
          </a:p>
          <a:p>
            <a:pPr marL="0" indent="0">
              <a:buNone/>
            </a:pPr>
            <a:r>
              <a:rPr lang="it-CH" dirty="0">
                <a:hlinkClick r:id="rId3"/>
              </a:rPr>
              <a:t>www.reuseheat.eu</a:t>
            </a:r>
            <a:endParaRPr lang="it-CH" dirty="0"/>
          </a:p>
          <a:p>
            <a:pPr marL="0" indent="0">
              <a:buNone/>
            </a:pPr>
            <a:r>
              <a:rPr lang="it-CH" dirty="0"/>
              <a:t> 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5421401-29D2-EF11-643E-6B388C092F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5.1 Hochtemperatur-Abwärme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423362940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3. Priorität: BHKW auf ARA</a:t>
            </a:r>
          </a:p>
          <a:p>
            <a:r>
              <a:rPr lang="de-CH" dirty="0"/>
              <a:t>Nutzung von Klärgas mittels Blockheizkraftwerk (Strom und Wärme)</a:t>
            </a:r>
          </a:p>
          <a:p>
            <a:r>
              <a:rPr lang="de-CH" dirty="0"/>
              <a:t>Rund 500 BHKW in der Schweiz produzierten 2017 rund 125 GWh Strom, was 3,4% der erneuerbaren Energie ohne die Wasserkraft entsprach.</a:t>
            </a:r>
          </a:p>
          <a:p>
            <a:endParaRPr lang="de-CH" dirty="0"/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Beispiel AVM Morgental</a:t>
            </a:r>
          </a:p>
          <a:p>
            <a:pPr marL="0" indent="0">
              <a:buNone/>
            </a:pPr>
            <a:r>
              <a:rPr lang="de-DE" dirty="0"/>
              <a:t>Mit 4 Gasturbinen und 1 BHKW wird das gesamte Gas in Strom und Wärme umgewandelt. Der Strom wird ins ARA-interne Stromnetz und die Wärme in das Fernwärmenetz eingespeist.</a:t>
            </a:r>
          </a:p>
          <a:p>
            <a:pPr marL="0" indent="0">
              <a:buNone/>
            </a:pPr>
            <a:r>
              <a:rPr lang="it-CH" dirty="0">
                <a:hlinkClick r:id="rId2"/>
              </a:rPr>
              <a:t>www.morgental.ch/energie</a:t>
            </a:r>
            <a:endParaRPr lang="it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5.1 Hochtemperatur-Abwärme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22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F645186-C9C0-6437-C979-FCE113D332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784" y="4365104"/>
            <a:ext cx="5223578" cy="23638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F7540D6-3607-2C96-6F17-6C86C5ED399B}"/>
              </a:ext>
            </a:extLst>
          </p:cNvPr>
          <p:cNvSpPr txBox="1"/>
          <p:nvPr/>
        </p:nvSpPr>
        <p:spPr>
          <a:xfrm>
            <a:off x="9480376" y="6453336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Quelle : ARA </a:t>
            </a:r>
            <a:r>
              <a:rPr lang="fr-CH" sz="1100" dirty="0" err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Morgental</a:t>
            </a:r>
            <a:endParaRPr lang="fr-CH" sz="1100" dirty="0">
              <a:solidFill>
                <a:schemeClr val="bg2">
                  <a:lumMod val="75000"/>
                </a:schemeClr>
              </a:solidFill>
              <a:latin typeface="Calibri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2893051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E0CB893-944B-013F-438E-B5E43975D2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392" y="1087427"/>
            <a:ext cx="11568608" cy="5770573"/>
          </a:xfrm>
        </p:spPr>
        <p:txBody>
          <a:bodyPr/>
          <a:lstStyle/>
          <a:p>
            <a:pPr marL="0" indent="0">
              <a:buNone/>
            </a:pPr>
            <a:r>
              <a:rPr lang="de-CH" dirty="0"/>
              <a:t>1. Priorität: Abwasser (im Sammelkanal oder auf der ARA) </a:t>
            </a:r>
            <a:r>
              <a:rPr lang="de-DE" dirty="0">
                <a:hlinkClick r:id="rId2"/>
              </a:rPr>
              <a:t> Broschüre Heizen + Kühlen mit Abwasser</a:t>
            </a:r>
            <a:r>
              <a:rPr lang="de-CH" dirty="0"/>
              <a:t> </a:t>
            </a:r>
          </a:p>
          <a:p>
            <a:r>
              <a:rPr lang="de-CH" dirty="0"/>
              <a:t>Sammelkanal: höhere Temperaturen aber geringere Menge, direkt bei den Wärmebezügern</a:t>
            </a:r>
          </a:p>
          <a:p>
            <a:r>
              <a:rPr lang="de-CH" dirty="0"/>
              <a:t>ARA: tiefere Temperaturen aber grössere Menge, z.T. weiter weg von den Wärmebezügern</a:t>
            </a:r>
          </a:p>
          <a:p>
            <a:r>
              <a:rPr lang="de-CH" dirty="0"/>
              <a:t>Bewilligung nötig</a:t>
            </a:r>
          </a:p>
          <a:p>
            <a:r>
              <a:rPr lang="de-CH" dirty="0"/>
              <a:t>Distanz zu Wärmeabnehmern, Faustregel: pro 1kW Wärmeleistungsbedarf 1m Leitungsdistanz</a:t>
            </a:r>
          </a:p>
          <a:p>
            <a:endParaRPr lang="de-CH" dirty="0"/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Beispiel Hindelbank/Jegenstorf</a:t>
            </a:r>
          </a:p>
          <a:p>
            <a:pPr marL="0" indent="0">
              <a:buNone/>
            </a:pPr>
            <a:r>
              <a:rPr lang="de-CH" dirty="0"/>
              <a:t>Über 2km Distanz von der ARA zum Wärmenetz.</a:t>
            </a:r>
          </a:p>
          <a:p>
            <a:pPr marL="0" indent="0">
              <a:buNone/>
            </a:pPr>
            <a:r>
              <a:rPr lang="de-CH" dirty="0">
                <a:hlinkClick r:id="rId3"/>
              </a:rPr>
              <a:t>www.docplayer.org/23950299-Waermeverbund-hindelbank</a:t>
            </a:r>
            <a:r>
              <a:rPr lang="de-CH" dirty="0"/>
              <a:t> 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Beispiel Wärmenetz der ARA Yverdon-les-Bains</a:t>
            </a:r>
          </a:p>
          <a:p>
            <a:r>
              <a:rPr lang="de-CH" dirty="0"/>
              <a:t>Aus geklärtem Abwasser, 1.3km langes Wärmenetz</a:t>
            </a:r>
          </a:p>
          <a:p>
            <a:r>
              <a:rPr lang="de-CH" dirty="0"/>
              <a:t>Leistung 1 MW in Phase I und 3.6 MW in Phase II</a:t>
            </a:r>
          </a:p>
          <a:p>
            <a:r>
              <a:rPr lang="de-CH" dirty="0"/>
              <a:t>60 – 70% Abwasser, 30 – 40% Wärmepumpen und Erdgas</a:t>
            </a:r>
          </a:p>
          <a:p>
            <a:pPr marL="0" indent="0">
              <a:buNone/>
            </a:pPr>
            <a:r>
              <a:rPr lang="it-CH" dirty="0">
                <a:hlinkClick r:id="rId4"/>
              </a:rPr>
              <a:t>www.ycad.ch/cad-step</a:t>
            </a:r>
            <a:endParaRPr lang="it-CH" dirty="0"/>
          </a:p>
          <a:p>
            <a:pPr marL="0" indent="0">
              <a:buNone/>
            </a:pPr>
            <a:endParaRPr lang="de-CH" dirty="0"/>
          </a:p>
          <a:p>
            <a:endParaRPr lang="de-CH" dirty="0"/>
          </a:p>
          <a:p>
            <a:pPr marL="0" indent="0">
              <a:buNone/>
            </a:pPr>
            <a:endParaRPr lang="it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7ECA20A-5DE8-F6CC-F501-7E0A8B2A55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5.2 Niedertemperatur-Abwärme</a:t>
            </a:r>
            <a:endParaRPr lang="it-CH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42BF9AC-0612-20E6-A93F-52FABC71C77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5730" y="4741168"/>
            <a:ext cx="3716270" cy="212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10220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F8573B2-E4B1-7162-3D90-E5390174C9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392" y="1048887"/>
            <a:ext cx="10682716" cy="5365909"/>
          </a:xfrm>
        </p:spPr>
        <p:txBody>
          <a:bodyPr/>
          <a:lstStyle/>
          <a:p>
            <a:pPr marL="0" indent="0">
              <a:buNone/>
            </a:pPr>
            <a:r>
              <a:rPr lang="de-CH" dirty="0"/>
              <a:t>2. Priorität: Abwärme aus Diensteistungen (z.B. Rechenzentrum)</a:t>
            </a:r>
          </a:p>
          <a:p>
            <a:r>
              <a:rPr lang="it-CH" dirty="0"/>
              <a:t>Potenzial von rund 2 – 2.6 TWh/a (Rechenzentren in der Schweiz)</a:t>
            </a:r>
          </a:p>
          <a:p>
            <a:r>
              <a:rPr lang="it-CH" dirty="0"/>
              <a:t>Boom in der Schweiz an Rechenzentren</a:t>
            </a:r>
          </a:p>
          <a:p>
            <a:r>
              <a:rPr lang="it-CH" dirty="0"/>
              <a:t>Grosse Chance für die Abwärmenutzung (</a:t>
            </a:r>
            <a:r>
              <a:rPr lang="it-CH" dirty="0" err="1"/>
              <a:t>Betrieb</a:t>
            </a:r>
            <a:r>
              <a:rPr lang="it-CH" dirty="0"/>
              <a:t> </a:t>
            </a:r>
            <a:r>
              <a:rPr lang="it-CH" dirty="0" err="1"/>
              <a:t>läuft</a:t>
            </a:r>
            <a:r>
              <a:rPr lang="it-CH" dirty="0"/>
              <a:t> rund </a:t>
            </a:r>
            <a:r>
              <a:rPr lang="it-CH" dirty="0" err="1"/>
              <a:t>um</a:t>
            </a:r>
            <a:r>
              <a:rPr lang="it-CH" dirty="0"/>
              <a:t> die </a:t>
            </a:r>
            <a:r>
              <a:rPr lang="it-CH" dirty="0" err="1"/>
              <a:t>Uhr</a:t>
            </a:r>
            <a:r>
              <a:rPr lang="it-CH" dirty="0"/>
              <a:t>)</a:t>
            </a:r>
          </a:p>
          <a:p>
            <a:r>
              <a:rPr lang="it-CH" dirty="0" err="1"/>
              <a:t>Abwärme</a:t>
            </a:r>
            <a:r>
              <a:rPr lang="it-CH" dirty="0"/>
              <a:t> gilt als CO</a:t>
            </a:r>
            <a:r>
              <a:rPr lang="it-CH" baseline="-25000" dirty="0"/>
              <a:t>2</a:t>
            </a:r>
            <a:r>
              <a:rPr lang="it-CH" dirty="0"/>
              <a:t>-neutral</a:t>
            </a:r>
          </a:p>
          <a:p>
            <a:r>
              <a:rPr lang="it-CH" dirty="0"/>
              <a:t>Risiken: Versorgungssicherheit </a:t>
            </a:r>
          </a:p>
          <a:p>
            <a:pPr marL="0" indent="0">
              <a:buNone/>
            </a:pPr>
            <a:endParaRPr lang="it-CH" dirty="0"/>
          </a:p>
          <a:p>
            <a:pPr marL="0" indent="0">
              <a:buNone/>
            </a:pPr>
            <a:r>
              <a:rPr lang="it-CH" dirty="0">
                <a:hlinkClick r:id="rId2"/>
              </a:rPr>
              <a:t>www.eicher-pauli.ch</a:t>
            </a:r>
            <a:r>
              <a:rPr lang="it-CH" dirty="0"/>
              <a:t> 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415B5F-7F9E-A7E3-4524-1A596E261B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5.2 Niedertemperatur-Abwärme</a:t>
            </a:r>
            <a:endParaRPr lang="it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A50F26E-93F2-44E1-127A-41FE0A7A7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725" y="3123988"/>
            <a:ext cx="7256883" cy="343097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9666DB1-C9AF-C4AC-54F6-8B62E43A22DE}"/>
              </a:ext>
            </a:extLst>
          </p:cNvPr>
          <p:cNvSpPr txBox="1"/>
          <p:nvPr/>
        </p:nvSpPr>
        <p:spPr>
          <a:xfrm>
            <a:off x="9983642" y="6365759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Quelle : Eicher </a:t>
            </a:r>
            <a:r>
              <a:rPr lang="fr-CH" sz="1100" dirty="0" err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und</a:t>
            </a:r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 Pauli</a:t>
            </a:r>
          </a:p>
        </p:txBody>
      </p:sp>
    </p:spTree>
    <p:extLst>
      <p:ext uri="{BB962C8B-B14F-4D97-AF65-F5344CB8AC3E}">
        <p14:creationId xmlns:p14="http://schemas.microsoft.com/office/powerpoint/2010/main" val="337733999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E6F5AD7-DCD2-9F50-5FAD-2DD12A11D6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de-CH" dirty="0"/>
              <a:t>Priorität: See- und Flusswasser</a:t>
            </a:r>
          </a:p>
          <a:p>
            <a:r>
              <a:rPr lang="de-CH" dirty="0"/>
              <a:t>Potenzial beträchtlich</a:t>
            </a:r>
          </a:p>
          <a:p>
            <a:r>
              <a:rPr lang="de-CH" dirty="0"/>
              <a:t>Gemäss </a:t>
            </a:r>
            <a:r>
              <a:rPr lang="de-CH" dirty="0" err="1"/>
              <a:t>eawag</a:t>
            </a:r>
            <a:r>
              <a:rPr lang="de-CH" dirty="0"/>
              <a:t> überwiegt Wärmeangebot die Nachfrage, mit Ausnahmen des Bieler- und Zürichsees.</a:t>
            </a:r>
            <a:endParaRPr lang="it-CH" dirty="0"/>
          </a:p>
          <a:p>
            <a:endParaRPr lang="it-CH" dirty="0"/>
          </a:p>
          <a:p>
            <a:pPr marL="0" indent="0">
              <a:buNone/>
            </a:pPr>
            <a:r>
              <a:rPr lang="it-CH" b="1" dirty="0">
                <a:solidFill>
                  <a:srgbClr val="92D050"/>
                </a:solidFill>
              </a:rPr>
              <a:t>Beispiel Wärmenetz von Energie Service </a:t>
            </a:r>
            <a:r>
              <a:rPr lang="it-CH" b="1" dirty="0" err="1">
                <a:solidFill>
                  <a:srgbClr val="92D050"/>
                </a:solidFill>
              </a:rPr>
              <a:t>Biel</a:t>
            </a:r>
            <a:r>
              <a:rPr lang="it-CH" b="1" dirty="0">
                <a:solidFill>
                  <a:srgbClr val="92D050"/>
                </a:solidFill>
              </a:rPr>
              <a:t> ESB</a:t>
            </a:r>
          </a:p>
          <a:p>
            <a:r>
              <a:rPr lang="de-CH" dirty="0"/>
              <a:t>3 Wärmepumpen mit Leistung von jeweils 1’400 kW</a:t>
            </a:r>
          </a:p>
          <a:p>
            <a:r>
              <a:rPr lang="de-CH" dirty="0"/>
              <a:t>In 20-30m Tiefe gefasst</a:t>
            </a:r>
          </a:p>
          <a:p>
            <a:r>
              <a:rPr lang="de-CH" dirty="0"/>
              <a:t>Plattenwärmetauscher</a:t>
            </a:r>
          </a:p>
          <a:p>
            <a:r>
              <a:rPr lang="de-CH" dirty="0"/>
              <a:t>Konzession</a:t>
            </a:r>
          </a:p>
          <a:p>
            <a:endParaRPr lang="de-CH" dirty="0"/>
          </a:p>
          <a:p>
            <a:pPr marL="0" indent="0">
              <a:buNone/>
            </a:pPr>
            <a:r>
              <a:rPr lang="de-DE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www.esb.ch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114D85-04D7-887B-9DD2-942B498569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5.3 Umweltwärme</a:t>
            </a:r>
            <a:endParaRPr lang="it-CH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DBA32F1-5768-2646-3F49-23EA8C733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4" y="2852936"/>
            <a:ext cx="5272245" cy="374951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7F71E53-C315-FBEF-BFCE-867BE59357D6}"/>
              </a:ext>
            </a:extLst>
          </p:cNvPr>
          <p:cNvSpPr txBox="1"/>
          <p:nvPr/>
        </p:nvSpPr>
        <p:spPr>
          <a:xfrm>
            <a:off x="10776520" y="6595111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Quelle : </a:t>
            </a:r>
            <a:r>
              <a:rPr lang="fr-CH" sz="1100" dirty="0" err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esb</a:t>
            </a:r>
            <a:endParaRPr lang="fr-CH" sz="1100" dirty="0">
              <a:solidFill>
                <a:schemeClr val="bg2">
                  <a:lumMod val="75000"/>
                </a:schemeClr>
              </a:solidFill>
              <a:latin typeface="Calibri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808558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410ACB4-CEEC-E474-CDA4-A61A3F59693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2. Priorität: Geothermie</a:t>
            </a:r>
          </a:p>
          <a:p>
            <a:r>
              <a:rPr lang="de-CH" dirty="0"/>
              <a:t>Mitteltiefe Geothermie (500 – 3000m) noch wenig entwickelt in der Schweiz</a:t>
            </a:r>
          </a:p>
          <a:p>
            <a:r>
              <a:rPr lang="de-CH" dirty="0"/>
              <a:t>Für Leistungen von 1 – 20 MW, Potenzial wird in der Schweiz auf 8 TWh geschätzt</a:t>
            </a:r>
          </a:p>
          <a:p>
            <a:endParaRPr lang="de-CH" dirty="0"/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Beispiel Davos </a:t>
            </a:r>
          </a:p>
          <a:p>
            <a:r>
              <a:rPr lang="it-CH" dirty="0"/>
              <a:t>In 450 m </a:t>
            </a:r>
            <a:r>
              <a:rPr lang="it-CH" dirty="0" err="1"/>
              <a:t>Tiefe</a:t>
            </a:r>
            <a:r>
              <a:rPr lang="it-CH" dirty="0"/>
              <a:t> 9-10°C </a:t>
            </a:r>
            <a:r>
              <a:rPr lang="it-CH" dirty="0" err="1"/>
              <a:t>warmes</a:t>
            </a:r>
            <a:r>
              <a:rPr lang="it-CH" dirty="0"/>
              <a:t> </a:t>
            </a:r>
            <a:r>
              <a:rPr lang="it-CH" dirty="0" err="1"/>
              <a:t>Grundwasser</a:t>
            </a:r>
            <a:r>
              <a:rPr lang="it-CH" dirty="0"/>
              <a:t> </a:t>
            </a:r>
            <a:r>
              <a:rPr lang="it-CH" dirty="0" err="1"/>
              <a:t>genutzt</a:t>
            </a:r>
            <a:endParaRPr lang="it-CH" dirty="0"/>
          </a:p>
          <a:p>
            <a:r>
              <a:rPr lang="it-CH" dirty="0" err="1"/>
              <a:t>Leistungsentzug</a:t>
            </a:r>
            <a:r>
              <a:rPr lang="it-CH" dirty="0"/>
              <a:t> </a:t>
            </a:r>
            <a:r>
              <a:rPr lang="it-CH" dirty="0" err="1"/>
              <a:t>beträgt</a:t>
            </a:r>
            <a:r>
              <a:rPr lang="it-CH" dirty="0"/>
              <a:t> 550 kW</a:t>
            </a:r>
          </a:p>
          <a:p>
            <a:pPr marL="0" indent="0">
              <a:buNone/>
            </a:pPr>
            <a:r>
              <a:rPr lang="it-CH" dirty="0">
                <a:hlinkClick r:id="rId2"/>
              </a:rPr>
              <a:t>www.schweizer-gemeinde.ch</a:t>
            </a:r>
            <a:r>
              <a:rPr lang="it-CH" dirty="0"/>
              <a:t> </a:t>
            </a:r>
          </a:p>
          <a:p>
            <a:pPr marL="0" indent="0">
              <a:buNone/>
            </a:pPr>
            <a:endParaRPr lang="it-CH" dirty="0"/>
          </a:p>
          <a:p>
            <a:pPr marL="0" indent="0">
              <a:buNone/>
            </a:pPr>
            <a:r>
              <a:rPr lang="it-CH" dirty="0"/>
              <a:t>3. </a:t>
            </a:r>
            <a:r>
              <a:rPr lang="it-CH" dirty="0" err="1"/>
              <a:t>Priorität</a:t>
            </a:r>
            <a:r>
              <a:rPr lang="it-CH" dirty="0"/>
              <a:t>: </a:t>
            </a:r>
            <a:r>
              <a:rPr lang="it-CH" dirty="0" err="1"/>
              <a:t>Trinkwasser</a:t>
            </a:r>
            <a:endParaRPr lang="it-CH" dirty="0"/>
          </a:p>
          <a:p>
            <a:r>
              <a:rPr lang="it-CH" dirty="0" err="1"/>
              <a:t>Oft</a:t>
            </a:r>
            <a:r>
              <a:rPr lang="it-CH" dirty="0"/>
              <a:t> </a:t>
            </a:r>
            <a:r>
              <a:rPr lang="it-CH" dirty="0" err="1"/>
              <a:t>stillgelegte</a:t>
            </a:r>
            <a:r>
              <a:rPr lang="it-CH" dirty="0"/>
              <a:t> </a:t>
            </a:r>
            <a:r>
              <a:rPr lang="it-CH" dirty="0" err="1"/>
              <a:t>Fassungen</a:t>
            </a:r>
            <a:r>
              <a:rPr lang="it-CH" dirty="0"/>
              <a:t>, </a:t>
            </a:r>
            <a:r>
              <a:rPr lang="it-CH" dirty="0" err="1"/>
              <a:t>getrennte</a:t>
            </a:r>
            <a:r>
              <a:rPr lang="it-CH" dirty="0"/>
              <a:t> </a:t>
            </a:r>
            <a:r>
              <a:rPr lang="it-CH" dirty="0" err="1"/>
              <a:t>Kreisläufe</a:t>
            </a:r>
            <a:endParaRPr lang="it-CH" dirty="0"/>
          </a:p>
          <a:p>
            <a:endParaRPr lang="it-CH" dirty="0"/>
          </a:p>
          <a:p>
            <a:pPr marL="0" indent="0">
              <a:buNone/>
            </a:pPr>
            <a:r>
              <a:rPr lang="it-CH" b="1" dirty="0">
                <a:solidFill>
                  <a:srgbClr val="92D050"/>
                </a:solidFill>
              </a:rPr>
              <a:t>Beispiel Azienda Multiservizi Bellinzona</a:t>
            </a:r>
          </a:p>
          <a:p>
            <a:pPr marL="0" indent="0">
              <a:buNone/>
            </a:pPr>
            <a:r>
              <a:rPr lang="it-CH" dirty="0">
                <a:hlinkClick r:id="rId3"/>
              </a:rPr>
              <a:t>www.aquaetgas.ch </a:t>
            </a:r>
            <a:endParaRPr lang="it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F14EB6-0BEB-EDE2-3BDE-1D158D80B6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5.3 Umweltwärme</a:t>
            </a:r>
            <a:endParaRPr lang="it-CH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259D7F8-08B9-8355-32A1-6BEDE80FB3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0376" y="2433953"/>
            <a:ext cx="2252901" cy="401066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4CDBBC4-8FD0-CFF0-74DC-56F71BA63392}"/>
              </a:ext>
            </a:extLst>
          </p:cNvPr>
          <p:cNvSpPr txBox="1"/>
          <p:nvPr/>
        </p:nvSpPr>
        <p:spPr>
          <a:xfrm>
            <a:off x="9984432" y="6479767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Quelle : </a:t>
            </a:r>
            <a:r>
              <a:rPr lang="fr-CH" sz="1100" dirty="0" err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geothermie</a:t>
            </a:r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 Schweiz</a:t>
            </a:r>
          </a:p>
        </p:txBody>
      </p:sp>
    </p:spTree>
    <p:extLst>
      <p:ext uri="{BB962C8B-B14F-4D97-AF65-F5344CB8AC3E}">
        <p14:creationId xmlns:p14="http://schemas.microsoft.com/office/powerpoint/2010/main" val="263096965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5C3F0DE-5B45-090E-5FCF-5636633EDE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392" y="1087427"/>
            <a:ext cx="11449272" cy="5365909"/>
          </a:xfrm>
        </p:spPr>
        <p:txBody>
          <a:bodyPr/>
          <a:lstStyle/>
          <a:p>
            <a:r>
              <a:rPr lang="it-CH" dirty="0"/>
              <a:t>Zukünftig </a:t>
            </a:r>
            <a:r>
              <a:rPr lang="it-CH" dirty="0" err="1"/>
              <a:t>sollen</a:t>
            </a:r>
            <a:r>
              <a:rPr lang="it-CH" dirty="0"/>
              <a:t> </a:t>
            </a:r>
            <a:r>
              <a:rPr lang="it-CH" dirty="0" err="1"/>
              <a:t>keine</a:t>
            </a:r>
            <a:r>
              <a:rPr lang="it-CH" dirty="0"/>
              <a:t> fossilen Spitzenlastkessel mehr geplant werden</a:t>
            </a:r>
          </a:p>
          <a:p>
            <a:r>
              <a:rPr lang="it-CH" dirty="0"/>
              <a:t>Aufgrund der Ressourcenverfügbarkeit </a:t>
            </a:r>
            <a:r>
              <a:rPr lang="it-CH" dirty="0" err="1"/>
              <a:t>sollte</a:t>
            </a:r>
            <a:r>
              <a:rPr lang="it-CH" dirty="0"/>
              <a:t> </a:t>
            </a:r>
            <a:r>
              <a:rPr lang="it-CH" dirty="0" err="1"/>
              <a:t>im</a:t>
            </a:r>
            <a:r>
              <a:rPr lang="it-CH" dirty="0"/>
              <a:t> Sommer </a:t>
            </a:r>
            <a:r>
              <a:rPr lang="it-CH" dirty="0" err="1"/>
              <a:t>besser</a:t>
            </a:r>
            <a:r>
              <a:rPr lang="it-CH" dirty="0"/>
              <a:t> </a:t>
            </a:r>
            <a:r>
              <a:rPr lang="it-CH" dirty="0" err="1"/>
              <a:t>kein</a:t>
            </a:r>
            <a:r>
              <a:rPr lang="it-CH" dirty="0"/>
              <a:t> Holz mehr benuzt werden (siehe 5.5) </a:t>
            </a:r>
          </a:p>
          <a:p>
            <a:r>
              <a:rPr lang="it-CH" dirty="0"/>
              <a:t>Dank Speicher oder Kaskadenanlagen sind 100% erneuerbar möglich </a:t>
            </a:r>
          </a:p>
          <a:p>
            <a:r>
              <a:rPr lang="it-CH" dirty="0"/>
              <a:t>Konzeptionnelle Beispiele sind im </a:t>
            </a:r>
            <a:r>
              <a:rPr lang="it-CH" dirty="0">
                <a:hlinkClick r:id="rId2"/>
              </a:rPr>
              <a:t>Planungshandbuch QM Holzheizwerke </a:t>
            </a:r>
            <a:r>
              <a:rPr lang="it-CH" dirty="0"/>
              <a:t>zu finden </a:t>
            </a:r>
          </a:p>
          <a:p>
            <a:endParaRPr lang="it-CH" dirty="0"/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Beispiel Sarnen </a:t>
            </a:r>
          </a:p>
          <a:p>
            <a:r>
              <a:rPr lang="de-CH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100 % erneuerbarer Energie aus Biomasse </a:t>
            </a:r>
          </a:p>
          <a:p>
            <a:pPr algn="l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Jahreswärmebedarf (Wärmeverkauf 2022): 9‘602 MWh/a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de-CH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Anschlussleistung Kunden (abonnierte Leistung)</a:t>
            </a:r>
            <a:r>
              <a:rPr lang="de-CH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CH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5‘986 kW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Nennleistung Holzkessel 1 : 1‘200 kW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Nennleistung Holzkessel 2 : 3‘200 kW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Energiespeicher</a:t>
            </a:r>
            <a:r>
              <a:rPr lang="de-DE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 1</a:t>
            </a: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09 m³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Anschlussmöglichkeit für Notheizung</a:t>
            </a:r>
            <a:r>
              <a:rPr lang="de-DE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ca. 2‘000 kW</a:t>
            </a:r>
            <a:b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de-DE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200"/>
              </a:lnSpc>
              <a:buNone/>
            </a:pPr>
            <a:r>
              <a:rPr lang="de-CH" dirty="0">
                <a:hlinkClick r:id="rId3"/>
              </a:rPr>
              <a:t>www.qmholzheizwerke.ch</a:t>
            </a:r>
            <a:endParaRPr lang="it-CH" dirty="0"/>
          </a:p>
          <a:p>
            <a:pPr marL="0" indent="0">
              <a:buNone/>
            </a:pPr>
            <a:endParaRPr lang="it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D13F61-38EA-1C9E-9046-59AEFD63B2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5.4 Biomasse</a:t>
            </a:r>
            <a:endParaRPr lang="it-CH" dirty="0"/>
          </a:p>
        </p:txBody>
      </p:sp>
      <p:pic>
        <p:nvPicPr>
          <p:cNvPr id="4" name="Grafik 1821355607">
            <a:extLst>
              <a:ext uri="{FF2B5EF4-FFF2-40B4-BE49-F238E27FC236}">
                <a16:creationId xmlns:a16="http://schemas.microsoft.com/office/drawing/2014/main" id="{76038F94-E3FD-FBFE-1B11-5F0A077429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36160" y="3212976"/>
            <a:ext cx="3578916" cy="18487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29F4BE8-FCE2-9DAD-F713-C43484241B05}"/>
              </a:ext>
            </a:extLst>
          </p:cNvPr>
          <p:cNvSpPr txBox="1"/>
          <p:nvPr/>
        </p:nvSpPr>
        <p:spPr>
          <a:xfrm>
            <a:off x="7464152" y="5084717"/>
            <a:ext cx="35789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Heizzentrale</a:t>
            </a:r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 </a:t>
            </a:r>
            <a:r>
              <a:rPr lang="fr-CH" sz="1100" dirty="0" err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und</a:t>
            </a:r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 </a:t>
            </a:r>
            <a:r>
              <a:rPr lang="fr-CH" sz="1100" dirty="0" err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Brennstofflager</a:t>
            </a:r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 WV Sarnen (Quelle: WV Sarnen).</a:t>
            </a:r>
          </a:p>
        </p:txBody>
      </p:sp>
    </p:spTree>
    <p:extLst>
      <p:ext uri="{BB962C8B-B14F-4D97-AF65-F5344CB8AC3E}">
        <p14:creationId xmlns:p14="http://schemas.microsoft.com/office/powerpoint/2010/main" val="4278473866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1DC9FC7-B89A-AC82-FDDF-4F0D8FBA5CD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Mehrheitlich im Sommer produziert</a:t>
            </a:r>
          </a:p>
          <a:p>
            <a:r>
              <a:rPr lang="it-CH" dirty="0" err="1"/>
              <a:t>Kombinationen</a:t>
            </a:r>
            <a:r>
              <a:rPr lang="it-CH" dirty="0"/>
              <a:t> </a:t>
            </a:r>
            <a:r>
              <a:rPr lang="it-CH" dirty="0" err="1"/>
              <a:t>interessant</a:t>
            </a:r>
            <a:endParaRPr lang="it-CH" dirty="0"/>
          </a:p>
          <a:p>
            <a:pPr marL="0" indent="0">
              <a:buNone/>
            </a:pPr>
            <a:endParaRPr lang="it-CH" dirty="0"/>
          </a:p>
          <a:p>
            <a:pPr marL="0" indent="0">
              <a:buNone/>
            </a:pPr>
            <a:r>
              <a:rPr lang="it-CH" b="1" dirty="0" err="1">
                <a:solidFill>
                  <a:srgbClr val="92D050"/>
                </a:solidFill>
              </a:rPr>
              <a:t>Beispiel</a:t>
            </a:r>
            <a:r>
              <a:rPr lang="it-CH" b="1" dirty="0">
                <a:solidFill>
                  <a:srgbClr val="92D050"/>
                </a:solidFill>
              </a:rPr>
              <a:t> </a:t>
            </a:r>
            <a:r>
              <a:rPr lang="it-CH" b="1" dirty="0" err="1">
                <a:solidFill>
                  <a:srgbClr val="92D050"/>
                </a:solidFill>
              </a:rPr>
              <a:t>solarthermisches</a:t>
            </a:r>
            <a:r>
              <a:rPr lang="it-CH" b="1" dirty="0">
                <a:solidFill>
                  <a:srgbClr val="92D050"/>
                </a:solidFill>
              </a:rPr>
              <a:t> </a:t>
            </a:r>
            <a:r>
              <a:rPr lang="it-CH" b="1" dirty="0" err="1">
                <a:solidFill>
                  <a:srgbClr val="92D050"/>
                </a:solidFill>
              </a:rPr>
              <a:t>Kraftwerk</a:t>
            </a:r>
            <a:r>
              <a:rPr lang="it-CH" b="1" dirty="0">
                <a:solidFill>
                  <a:srgbClr val="92D050"/>
                </a:solidFill>
              </a:rPr>
              <a:t> </a:t>
            </a:r>
            <a:r>
              <a:rPr lang="it-CH" b="1" dirty="0" err="1">
                <a:solidFill>
                  <a:srgbClr val="92D050"/>
                </a:solidFill>
              </a:rPr>
              <a:t>SolarCAD</a:t>
            </a:r>
            <a:r>
              <a:rPr lang="it-CH" b="1" dirty="0">
                <a:solidFill>
                  <a:srgbClr val="92D050"/>
                </a:solidFill>
              </a:rPr>
              <a:t> II in Genf</a:t>
            </a:r>
          </a:p>
          <a:p>
            <a:r>
              <a:rPr lang="it-CH" dirty="0"/>
              <a:t>0.5 GWh Energie</a:t>
            </a:r>
          </a:p>
          <a:p>
            <a:r>
              <a:rPr lang="it-CH" dirty="0"/>
              <a:t>800 m</a:t>
            </a:r>
            <a:r>
              <a:rPr lang="it-CH" baseline="30000" dirty="0"/>
              <a:t>2</a:t>
            </a:r>
            <a:r>
              <a:rPr lang="it-CH" dirty="0"/>
              <a:t> Sonnenkollektoren</a:t>
            </a:r>
          </a:p>
          <a:p>
            <a:r>
              <a:rPr lang="it-CH" dirty="0"/>
              <a:t>Wärme in </a:t>
            </a:r>
            <a:r>
              <a:rPr lang="it-CH" dirty="0" err="1"/>
              <a:t>grösstes</a:t>
            </a:r>
            <a:r>
              <a:rPr lang="it-CH" dirty="0"/>
              <a:t> Wärmenetz </a:t>
            </a:r>
            <a:r>
              <a:rPr lang="it-CH" dirty="0" err="1"/>
              <a:t>des</a:t>
            </a:r>
            <a:r>
              <a:rPr lang="it-CH" dirty="0"/>
              <a:t> </a:t>
            </a:r>
            <a:r>
              <a:rPr lang="it-CH" dirty="0" err="1"/>
              <a:t>Kantons</a:t>
            </a:r>
            <a:r>
              <a:rPr lang="it-CH" dirty="0"/>
              <a:t> Genf </a:t>
            </a:r>
            <a:r>
              <a:rPr lang="it-CH" dirty="0" err="1"/>
              <a:t>gespiesen</a:t>
            </a:r>
            <a:endParaRPr lang="it-CH" dirty="0"/>
          </a:p>
          <a:p>
            <a:r>
              <a:rPr lang="it-CH" dirty="0"/>
              <a:t>Innovative </a:t>
            </a:r>
            <a:r>
              <a:rPr lang="it-CH" dirty="0" err="1"/>
              <a:t>Technologie</a:t>
            </a:r>
            <a:endParaRPr lang="it-CH" dirty="0"/>
          </a:p>
          <a:p>
            <a:r>
              <a:rPr lang="it-CH" dirty="0"/>
              <a:t>1/3 der </a:t>
            </a:r>
            <a:r>
              <a:rPr lang="it-CH" dirty="0" err="1"/>
              <a:t>Wärmeproduktion</a:t>
            </a:r>
            <a:r>
              <a:rPr lang="it-CH" dirty="0"/>
              <a:t> wird im Winter </a:t>
            </a:r>
            <a:r>
              <a:rPr lang="it-CH" dirty="0" err="1"/>
              <a:t>erzielt</a:t>
            </a:r>
            <a:endParaRPr lang="it-CH" dirty="0"/>
          </a:p>
          <a:p>
            <a:pPr marL="0" indent="0">
              <a:buNone/>
            </a:pPr>
            <a:endParaRPr lang="it-CH" dirty="0"/>
          </a:p>
          <a:p>
            <a:pPr marL="0" indent="0">
              <a:buNone/>
            </a:pPr>
            <a:r>
              <a:rPr lang="de-CH" dirty="0">
                <a:hlinkClick r:id="rId2"/>
              </a:rPr>
              <a:t>www.aramis.admin.ch</a:t>
            </a:r>
            <a:endParaRPr lang="de-CH" dirty="0"/>
          </a:p>
          <a:p>
            <a:pPr marL="0" indent="0">
              <a:buNone/>
            </a:pPr>
            <a:r>
              <a:rPr lang="de-CH" dirty="0">
                <a:hlinkClick r:id="rId3"/>
              </a:rPr>
              <a:t>ww2.sig-ge.ch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8AAFFD-C8C5-09FE-DE4F-A0D7F6AF3B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5.5 Solarthermie</a:t>
            </a:r>
            <a:endParaRPr lang="it-CH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52D3E26-C5B0-C3A0-5F88-900ADFBF3D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2184" y="2204864"/>
            <a:ext cx="4339807" cy="289960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E72483E-E482-15CC-7132-94AC20CC80A0}"/>
              </a:ext>
            </a:extLst>
          </p:cNvPr>
          <p:cNvSpPr txBox="1"/>
          <p:nvPr/>
        </p:nvSpPr>
        <p:spPr>
          <a:xfrm>
            <a:off x="10878285" y="5152372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Quelle : SIG </a:t>
            </a:r>
          </a:p>
        </p:txBody>
      </p:sp>
    </p:spTree>
    <p:extLst>
      <p:ext uri="{BB962C8B-B14F-4D97-AF65-F5344CB8AC3E}">
        <p14:creationId xmlns:p14="http://schemas.microsoft.com/office/powerpoint/2010/main" val="268951872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7C27A8E-A209-77B3-F980-A6D32044728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Ergebnisse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des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Projektes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der Schweiz: </a:t>
            </a:r>
            <a:endParaRPr lang="fr-CH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Forschungsprojekte | Thermische Netze Schweiz (thermische-netze.ch)</a:t>
            </a:r>
            <a:endParaRPr lang="fr-CH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 Tube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Kanal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für Workshops und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Webinare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fr-CH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RES-DHC Webinare - YouTube</a:t>
            </a: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CH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de-DE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Internationale Ergebnisse: </a:t>
            </a:r>
            <a:endParaRPr lang="fr-CH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Home - RES-DHC</a:t>
            </a:r>
            <a:endParaRPr lang="fr-CH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de-DE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Toolbox: </a:t>
            </a:r>
            <a:endParaRPr lang="fr-CH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Free </a:t>
            </a:r>
            <a:r>
              <a:rPr lang="de-DE" sz="1800" u="sng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tools</a:t>
            </a:r>
            <a:r>
              <a:rPr lang="de-DE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de-DE" sz="1800" u="sng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for</a:t>
            </a:r>
            <a:r>
              <a:rPr lang="de-DE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de-DE" sz="1800" u="sng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decarbonizing</a:t>
            </a:r>
            <a:r>
              <a:rPr lang="de-DE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de-DE" sz="1800" u="sng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district</a:t>
            </a:r>
            <a:r>
              <a:rPr lang="de-DE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de-DE" sz="1800" u="sng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heating</a:t>
            </a:r>
            <a:r>
              <a:rPr lang="de-DE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and </a:t>
            </a:r>
            <a:r>
              <a:rPr lang="de-DE" sz="1800" u="sng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cooling</a:t>
            </a:r>
            <a:r>
              <a:rPr lang="de-DE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- RES-DHC</a:t>
            </a: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CH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dirty="0"/>
          </a:p>
          <a:p>
            <a:pPr marL="0" indent="0"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Weitere Dokumente zum Thema: </a:t>
            </a:r>
            <a:endParaRPr lang="fr-CH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560"/>
              </a:lnSpc>
              <a:spcBef>
                <a:spcPts val="600"/>
              </a:spcBef>
              <a:spcAft>
                <a:spcPts val="600"/>
              </a:spcAft>
            </a:pPr>
            <a:r>
              <a:rPr lang="fr-CH" sz="2000" u="sng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Wie</a:t>
            </a:r>
            <a:r>
              <a:rPr lang="fr-CH" sz="20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 </a:t>
            </a:r>
            <a:r>
              <a:rPr lang="fr-CH" sz="2000" u="sng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thermische</a:t>
            </a:r>
            <a:r>
              <a:rPr lang="fr-CH" sz="20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 </a:t>
            </a:r>
            <a:r>
              <a:rPr lang="fr-CH" sz="2000" u="sng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Netze</a:t>
            </a:r>
            <a:r>
              <a:rPr lang="fr-CH" sz="20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 </a:t>
            </a:r>
            <a:r>
              <a:rPr lang="fr-CH" sz="2000" u="sng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zur</a:t>
            </a:r>
            <a:r>
              <a:rPr lang="fr-CH" sz="20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 </a:t>
            </a:r>
            <a:r>
              <a:rPr lang="fr-CH" sz="2000" u="sng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Dekarbonisierung</a:t>
            </a:r>
            <a:r>
              <a:rPr lang="fr-CH" sz="20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 der Schweiz </a:t>
            </a:r>
            <a:r>
              <a:rPr lang="fr-CH" sz="2000" u="sng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beitragen</a:t>
            </a:r>
            <a:r>
              <a:rPr lang="fr-CH" sz="20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 </a:t>
            </a:r>
            <a:endParaRPr lang="fr-CH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D3941EC-D706-C13E-B54E-8BE64D575D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 err="1"/>
              <a:t>Zusammenfassung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29103129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sz="2000" dirty="0"/>
              <a:t>Thermische Netze sind </a:t>
            </a:r>
            <a:r>
              <a:rPr lang="de-DE" dirty="0"/>
              <a:t>für die Energiewende unersetzlich</a:t>
            </a:r>
            <a:r>
              <a:rPr lang="de-CH" sz="2000" dirty="0"/>
              <a:t> </a:t>
            </a:r>
          </a:p>
          <a:p>
            <a:r>
              <a:rPr lang="de-CH" sz="2000" dirty="0"/>
              <a:t>Sind vielerorts bereits vorhanden</a:t>
            </a:r>
          </a:p>
          <a:p>
            <a:endParaRPr lang="de-CH" sz="2000" dirty="0"/>
          </a:p>
          <a:p>
            <a:pPr marL="0" indent="0">
              <a:buNone/>
            </a:pPr>
            <a:r>
              <a:rPr lang="de-CH" sz="2000" dirty="0"/>
              <a:t>Herausforderungen für bestehende und neue Wärmenetze: </a:t>
            </a:r>
          </a:p>
          <a:p>
            <a:r>
              <a:rPr lang="de-CH" sz="2000" dirty="0"/>
              <a:t>Kapazitäten erhöhen (schnell!) von 11 auf 22 TWh bis 2050</a:t>
            </a:r>
          </a:p>
          <a:p>
            <a:r>
              <a:rPr lang="de-CH" sz="2000" dirty="0"/>
              <a:t>Fossile Energien für Lastspitzen und Redundanz abbauen (heute noch 20 bis 25%)</a:t>
            </a:r>
          </a:p>
          <a:p>
            <a:pPr marL="0" indent="0">
              <a:buNone/>
            </a:pPr>
            <a:r>
              <a:rPr lang="de-DE" sz="2000" dirty="0">
                <a:hlinkClick r:id="rId2"/>
              </a:rPr>
              <a:t>Link zum Bericht Erfassung der Ist-Situation </a:t>
            </a:r>
            <a:r>
              <a:rPr lang="de-CH" sz="2000" dirty="0"/>
              <a:t>(2019)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b="1" dirty="0">
                <a:solidFill>
                  <a:srgbClr val="92D050"/>
                </a:solidFill>
              </a:rPr>
              <a:t>Ziel des Leitfadens:</a:t>
            </a:r>
          </a:p>
          <a:p>
            <a:pPr marL="0" indent="0">
              <a:buNone/>
            </a:pPr>
            <a:r>
              <a:rPr lang="de-DE" sz="2000" b="1" dirty="0">
                <a:solidFill>
                  <a:srgbClr val="92D050"/>
                </a:solidFill>
              </a:rPr>
              <a:t>Anhand konkreter Beispiele aus dem Projekt RES-DHC Lösungen aufzeigen, wie diese Herausforderungen angegangen werden können.</a:t>
            </a:r>
          </a:p>
          <a:p>
            <a:pPr marL="0" indent="0">
              <a:buNone/>
            </a:pPr>
            <a:endParaRPr lang="de-DE" b="1" dirty="0">
              <a:solidFill>
                <a:srgbClr val="92D050"/>
              </a:solidFill>
              <a:hlinkClick r:id="rId3"/>
            </a:endParaRPr>
          </a:p>
          <a:p>
            <a:pPr marL="0" indent="0">
              <a:buNone/>
            </a:pPr>
            <a:r>
              <a:rPr lang="de-DE" b="1" dirty="0">
                <a:solidFill>
                  <a:srgbClr val="92D050"/>
                </a:solidFill>
                <a:hlinkClick r:id="rId3"/>
              </a:rPr>
              <a:t>Link zu den Leitfaden </a:t>
            </a:r>
            <a:endParaRPr lang="it-CH" sz="2000" b="1" dirty="0">
              <a:solidFill>
                <a:srgbClr val="92D050"/>
              </a:solidFill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2001" y="500042"/>
            <a:ext cx="7944239" cy="408678"/>
          </a:xfrm>
        </p:spPr>
        <p:txBody>
          <a:bodyPr/>
          <a:lstStyle/>
          <a:p>
            <a:r>
              <a:rPr lang="de-CH" dirty="0"/>
              <a:t>1. Einführung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3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56824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4BCCD6E-197E-7B87-6D6C-27CE5BD127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1142802"/>
            <a:ext cx="4737003" cy="4572396"/>
          </a:xfrm>
          <a:prstGeom prst="rect">
            <a:avLst/>
          </a:prstGeom>
        </p:spPr>
      </p:pic>
      <p:pic>
        <p:nvPicPr>
          <p:cNvPr id="4" name="Picture 11" descr="LogoPlanair07.JPG                                              0010CA76MacLAD                         ABA78158:">
            <a:extLst>
              <a:ext uri="{FF2B5EF4-FFF2-40B4-BE49-F238E27FC236}">
                <a16:creationId xmlns:a16="http://schemas.microsoft.com/office/drawing/2014/main" id="{C0B7886C-3AEF-1602-0C03-F7E1ED80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424" y="1700808"/>
            <a:ext cx="1489720" cy="403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6">
            <a:extLst>
              <a:ext uri="{FF2B5EF4-FFF2-40B4-BE49-F238E27FC236}">
                <a16:creationId xmlns:a16="http://schemas.microsoft.com/office/drawing/2014/main" id="{F271483C-BC3D-B962-9B63-CC077330B48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079" y="3573016"/>
            <a:ext cx="2031723" cy="401146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EDCABF2-8C7A-CE1C-ADFC-AC3EFD64EC92}"/>
              </a:ext>
            </a:extLst>
          </p:cNvPr>
          <p:cNvSpPr txBox="1">
            <a:spLocks/>
          </p:cNvSpPr>
          <p:nvPr/>
        </p:nvSpPr>
        <p:spPr bwMode="auto">
          <a:xfrm>
            <a:off x="843063" y="3690910"/>
            <a:ext cx="4656420" cy="442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Char char="–"/>
              <a:defRPr sz="2200">
                <a:solidFill>
                  <a:srgbClr val="000000"/>
                </a:solidFill>
                <a:latin typeface="+mn-lt"/>
              </a:defRPr>
            </a:lvl2pPr>
            <a:lvl3pPr marL="1200150" indent="-285750" algn="l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Font typeface="Courier New" panose="02070309020205020404" pitchFamily="49" charset="0"/>
              <a:buChar char="o"/>
              <a:defRPr sz="22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Char char="–"/>
              <a:defRPr sz="16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CH" kern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CH" kern="0" dirty="0"/>
              <a:t>Stefan </a:t>
            </a:r>
            <a:r>
              <a:rPr lang="fr-CH" kern="0" dirty="0" err="1"/>
              <a:t>Thalmann</a:t>
            </a:r>
            <a:endParaRPr lang="fr-CH" kern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CH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7"/>
              </a:rPr>
              <a:t>stefan.thalmann@verenum.ch</a:t>
            </a:r>
            <a:endParaRPr lang="fr-CH" kern="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0018868-C79F-6D3B-062D-3CE01D5E6EBF}"/>
              </a:ext>
            </a:extLst>
          </p:cNvPr>
          <p:cNvSpPr txBox="1"/>
          <p:nvPr/>
        </p:nvSpPr>
        <p:spPr>
          <a:xfrm>
            <a:off x="7104112" y="2420888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b="1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Vielen Dank für Ihre Aufmerksamkeit!</a:t>
            </a:r>
            <a:endParaRPr lang="it-CH" sz="2800" b="1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22489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368" y="1052736"/>
            <a:ext cx="10682716" cy="5365909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de-CH" sz="2000" dirty="0"/>
              <a:t>Jedes Wärmenetz ist einzigartig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CH" sz="2000" dirty="0"/>
              <a:t>Leitfaden als Katalog möglicher Massnahmen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CH" sz="2000" dirty="0"/>
              <a:t>Massnahmen sinnvoll kombinieren</a:t>
            </a:r>
          </a:p>
          <a:p>
            <a:pPr>
              <a:buFont typeface="Wingdings" panose="05000000000000000000" pitchFamily="2" charset="2"/>
              <a:buChar char="v"/>
            </a:pPr>
            <a:endParaRPr lang="de-CH" sz="2000" dirty="0"/>
          </a:p>
          <a:p>
            <a:pPr>
              <a:buFont typeface="Wingdings" panose="05000000000000000000" pitchFamily="2" charset="2"/>
              <a:buChar char="v"/>
            </a:pPr>
            <a:endParaRPr lang="de-CH" sz="2000" dirty="0"/>
          </a:p>
          <a:p>
            <a:pPr>
              <a:buFont typeface="Wingdings" panose="05000000000000000000" pitchFamily="2" charset="2"/>
              <a:buChar char="v"/>
            </a:pPr>
            <a:endParaRPr lang="de-CH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de-CH" sz="2000" dirty="0"/>
              <a:t>Empfohlene Vorgehensweise:</a:t>
            </a:r>
            <a:endParaRPr lang="it-CH" sz="200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2001" y="500042"/>
            <a:ext cx="7944239" cy="408678"/>
          </a:xfrm>
        </p:spPr>
        <p:txBody>
          <a:bodyPr/>
          <a:lstStyle/>
          <a:p>
            <a:r>
              <a:rPr lang="de-CH" dirty="0"/>
              <a:t>2. Methodik 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4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2DE5F1D-F194-FF1A-483B-15E3BCE43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48" y="3394309"/>
            <a:ext cx="6123291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01342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D99E64F-5B3E-5568-A075-4892DB7F0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9611" y="28997"/>
            <a:ext cx="2952390" cy="1007819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9135DD11-D8AD-333C-B976-5797FABCC49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719736" y="2816932"/>
            <a:ext cx="7200800" cy="1224136"/>
          </a:xfrm>
          <a:prstGeom prst="rect">
            <a:avLst/>
          </a:prstGeom>
        </p:spPr>
        <p:txBody>
          <a:bodyPr/>
          <a:lstStyle/>
          <a:p>
            <a:r>
              <a:rPr lang="de-DE" dirty="0">
                <a:solidFill>
                  <a:schemeClr val="bg2">
                    <a:lumMod val="75000"/>
                  </a:schemeClr>
                </a:solidFill>
              </a:rPr>
              <a:t>Planung</a:t>
            </a:r>
            <a:br>
              <a:rPr lang="de-DE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de-DE" sz="1200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de-DE" dirty="0">
                <a:solidFill>
                  <a:schemeClr val="bg2">
                    <a:lumMod val="75000"/>
                  </a:schemeClr>
                </a:solidFill>
              </a:rPr>
            </a:br>
            <a:endParaRPr lang="it-CH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A5865F7-29B7-E373-3394-801EB418F0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108" y="189288"/>
            <a:ext cx="2399503" cy="68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41285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sz="2000" dirty="0"/>
              <a:t>Planungs- und Investitionssicherheit ist ein wichtiges Kriterium für Betreiber als auch potenzielle Wärmekunden!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dirty="0"/>
              <a:t>Zentrale Punkte dabei:</a:t>
            </a:r>
          </a:p>
          <a:p>
            <a:r>
              <a:rPr lang="de-CH" sz="2000" dirty="0"/>
              <a:t>Energieplanung (Richtplan)</a:t>
            </a:r>
          </a:p>
          <a:p>
            <a:r>
              <a:rPr lang="de-CH" sz="2000" dirty="0"/>
              <a:t>Qualität der Machbarkeitsstudien</a:t>
            </a:r>
          </a:p>
          <a:p>
            <a:r>
              <a:rPr lang="de-CH" sz="2000" dirty="0"/>
              <a:t>Angebot an Übergangslösungen (Wärmekunde)</a:t>
            </a:r>
            <a:endParaRPr lang="it-CH" sz="200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2001" y="500042"/>
            <a:ext cx="7944239" cy="408678"/>
          </a:xfrm>
        </p:spPr>
        <p:txBody>
          <a:bodyPr/>
          <a:lstStyle/>
          <a:p>
            <a:r>
              <a:rPr lang="de-CH" dirty="0"/>
              <a:t>3. Planung 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6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49670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sz="2000" dirty="0"/>
              <a:t>Grundlage für Netto-Null-Ziele</a:t>
            </a:r>
          </a:p>
          <a:p>
            <a:r>
              <a:rPr lang="de-CH" sz="2000" dirty="0"/>
              <a:t>Abschätzung zukünftiger Energiebedarf</a:t>
            </a:r>
          </a:p>
          <a:p>
            <a:r>
              <a:rPr lang="de-CH" sz="2000" dirty="0"/>
              <a:t>Planungshorizont 15 Jahre</a:t>
            </a:r>
          </a:p>
          <a:p>
            <a:r>
              <a:rPr lang="de-CH" sz="2000" dirty="0"/>
              <a:t>Massnahmen definiert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b="1" dirty="0">
                <a:solidFill>
                  <a:srgbClr val="92D050"/>
                </a:solidFill>
              </a:rPr>
              <a:t>Beispiel Stadt Zürich </a:t>
            </a:r>
          </a:p>
          <a:p>
            <a:pPr marL="0" indent="0">
              <a:buNone/>
            </a:pPr>
            <a:r>
              <a:rPr lang="de-CH" sz="2000" dirty="0"/>
              <a:t>Dekarbonisierungskonzept für jedes</a:t>
            </a:r>
          </a:p>
          <a:p>
            <a:pPr marL="0" indent="0">
              <a:buNone/>
            </a:pPr>
            <a:r>
              <a:rPr lang="de-CH" sz="2000" dirty="0"/>
              <a:t>Netz.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it-CH" sz="2000" dirty="0">
                <a:hlinkClick r:id="rId2"/>
              </a:rPr>
              <a:t>www.stadt-zuerich.ch</a:t>
            </a:r>
            <a:r>
              <a:rPr lang="it-CH" sz="2000" dirty="0"/>
              <a:t> </a:t>
            </a:r>
          </a:p>
          <a:p>
            <a:pPr marL="0" indent="0">
              <a:buNone/>
            </a:pPr>
            <a:r>
              <a:rPr lang="it-CH" sz="2000" dirty="0">
                <a:hlinkClick r:id="rId3"/>
              </a:rPr>
              <a:t>www.youtube.com</a:t>
            </a:r>
            <a:endParaRPr lang="it-CH" sz="200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2001" y="500042"/>
            <a:ext cx="7944239" cy="408678"/>
          </a:xfrm>
        </p:spPr>
        <p:txBody>
          <a:bodyPr/>
          <a:lstStyle/>
          <a:p>
            <a:r>
              <a:rPr lang="de-CH" dirty="0"/>
              <a:t>3.1 Energie- und Raumplanung 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7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0BF020F-9737-BC78-C523-CB111AD3DA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429000"/>
            <a:ext cx="5005536" cy="275200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A8D14D0-B4BA-EC00-A755-CF2144DFC192}"/>
              </a:ext>
            </a:extLst>
          </p:cNvPr>
          <p:cNvSpPr txBox="1"/>
          <p:nvPr/>
        </p:nvSpPr>
        <p:spPr>
          <a:xfrm>
            <a:off x="9732083" y="6256535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Quelle : </a:t>
            </a:r>
            <a:r>
              <a:rPr lang="fr-CH" sz="1100" dirty="0" err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Stadt</a:t>
            </a:r>
            <a:r>
              <a:rPr lang="fr-CH" sz="11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+mn-cs"/>
              </a:rPr>
              <a:t> Zürich</a:t>
            </a:r>
          </a:p>
        </p:txBody>
      </p:sp>
    </p:spTree>
    <p:extLst>
      <p:ext uri="{BB962C8B-B14F-4D97-AF65-F5344CB8AC3E}">
        <p14:creationId xmlns:p14="http://schemas.microsoft.com/office/powerpoint/2010/main" val="393144899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sz="2000" dirty="0"/>
              <a:t>Möglichkeiten untersuchen, Varianten vorschlagen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dirty="0"/>
              <a:t>Wichtig:</a:t>
            </a:r>
          </a:p>
          <a:p>
            <a:pPr marL="0" indent="0">
              <a:buNone/>
            </a:pPr>
            <a:r>
              <a:rPr lang="de-CH" sz="2000" dirty="0"/>
              <a:t>Vergleich der Wirtschaftlichkeit mit Technologien, die in Zukunft zur Verfügung stehen!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b="1" dirty="0">
                <a:solidFill>
                  <a:srgbClr val="92D050"/>
                </a:solidFill>
              </a:rPr>
              <a:t>Beispiel Fleurier und </a:t>
            </a:r>
            <a:r>
              <a:rPr lang="de-CH" sz="2000" b="1" dirty="0" err="1">
                <a:solidFill>
                  <a:srgbClr val="92D050"/>
                </a:solidFill>
              </a:rPr>
              <a:t>Neyruz</a:t>
            </a:r>
            <a:r>
              <a:rPr lang="de-CH" sz="2000" b="1" dirty="0">
                <a:solidFill>
                  <a:srgbClr val="92D050"/>
                </a:solidFill>
              </a:rPr>
              <a:t> (Schweiz)</a:t>
            </a:r>
          </a:p>
          <a:p>
            <a:r>
              <a:rPr lang="de-CH" sz="2000" dirty="0"/>
              <a:t>Kombination von Energiequellen</a:t>
            </a:r>
          </a:p>
          <a:p>
            <a:r>
              <a:rPr lang="de-CH" sz="2000" dirty="0"/>
              <a:t>Mehr Flexibilität und Versorgungssicherheit</a:t>
            </a:r>
          </a:p>
          <a:p>
            <a:r>
              <a:rPr lang="de-CH" sz="2000" dirty="0" err="1"/>
              <a:t>Anfangsinvestionen</a:t>
            </a:r>
            <a:r>
              <a:rPr lang="de-CH" sz="2000" dirty="0"/>
              <a:t> höher, Betriebskosten tiefer</a:t>
            </a:r>
          </a:p>
          <a:p>
            <a:pPr marL="0" indent="0">
              <a:buNone/>
            </a:pPr>
            <a:endParaRPr lang="de-CH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CH" sz="2000" dirty="0">
                <a:solidFill>
                  <a:schemeClr val="tx1"/>
                </a:solidFill>
              </a:rPr>
              <a:t>Link zu </a:t>
            </a:r>
            <a:r>
              <a:rPr lang="de-CH" sz="2000" dirty="0" err="1">
                <a:solidFill>
                  <a:schemeClr val="tx1"/>
                </a:solidFill>
              </a:rPr>
              <a:t>Machbarkeitstudien</a:t>
            </a:r>
            <a:r>
              <a:rPr lang="de-CH" sz="2000" dirty="0">
                <a:solidFill>
                  <a:schemeClr val="tx1"/>
                </a:solidFill>
              </a:rPr>
              <a:t> : </a:t>
            </a:r>
            <a:r>
              <a:rPr lang="de-CH" sz="2000" dirty="0">
                <a:solidFill>
                  <a:schemeClr val="tx1"/>
                </a:solidFill>
                <a:hlinkClick r:id="rId2"/>
              </a:rPr>
              <a:t>Fleurier</a:t>
            </a:r>
            <a:r>
              <a:rPr lang="de-CH" sz="2000" dirty="0">
                <a:solidFill>
                  <a:schemeClr val="tx1"/>
                </a:solidFill>
              </a:rPr>
              <a:t>, </a:t>
            </a:r>
            <a:r>
              <a:rPr lang="de-CH" sz="2000" dirty="0" err="1">
                <a:solidFill>
                  <a:schemeClr val="tx1"/>
                </a:solidFill>
                <a:hlinkClick r:id="rId3"/>
              </a:rPr>
              <a:t>Neyruz</a:t>
            </a:r>
            <a:endParaRPr lang="de-CH" sz="2000" dirty="0">
              <a:solidFill>
                <a:schemeClr val="tx1"/>
              </a:solidFill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3.2  Machbarkeitsstudien 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8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DE70616-A7E7-029E-CD64-252C0AEE48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3611598"/>
            <a:ext cx="4800723" cy="274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4825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82F6E3-CE8E-3198-0459-7E92F5C66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392" y="1087427"/>
            <a:ext cx="10682716" cy="5365909"/>
          </a:xfrm>
        </p:spPr>
        <p:txBody>
          <a:bodyPr/>
          <a:lstStyle/>
          <a:p>
            <a:r>
              <a:rPr lang="de-CH" dirty="0"/>
              <a:t>Frühzeitige Planung von Übergangslösungen</a:t>
            </a:r>
          </a:p>
          <a:p>
            <a:r>
              <a:rPr lang="de-CH" dirty="0"/>
              <a:t>Frühe Kundenbindung = Versorgungssicherheit Kunde = ökonomische Notwendigkeit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Technische Lösungen</a:t>
            </a:r>
          </a:p>
          <a:p>
            <a:r>
              <a:rPr lang="de-CH" dirty="0"/>
              <a:t>Erhalt bestehender Anlagen</a:t>
            </a:r>
          </a:p>
          <a:p>
            <a:r>
              <a:rPr lang="de-CH" dirty="0"/>
              <a:t>Ersatz bestehender Anlagen</a:t>
            </a:r>
          </a:p>
          <a:p>
            <a:r>
              <a:rPr lang="de-CH" dirty="0"/>
              <a:t>Mobile Energiezentrale (kurzfristig)</a:t>
            </a:r>
          </a:p>
          <a:p>
            <a:r>
              <a:rPr lang="de-CH" dirty="0"/>
              <a:t>Energiezentrale längerfristig, kann </a:t>
            </a:r>
          </a:p>
          <a:p>
            <a:pPr marL="0" indent="0">
              <a:buNone/>
            </a:pPr>
            <a:r>
              <a:rPr lang="de-CH" dirty="0"/>
              <a:t>      später als Notversorgung genutzt werden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b="1" dirty="0">
                <a:solidFill>
                  <a:srgbClr val="92D050"/>
                </a:solidFill>
              </a:rPr>
              <a:t>Hinweis:</a:t>
            </a:r>
          </a:p>
          <a:p>
            <a:pPr marL="0" indent="0">
              <a:buNone/>
            </a:pPr>
            <a:r>
              <a:rPr lang="de-DE" dirty="0"/>
              <a:t>Eine Übergangslösung entspricht nicht zwingend den gesetzlichen Vorgaben und ist</a:t>
            </a:r>
          </a:p>
          <a:p>
            <a:pPr marL="0" indent="0">
              <a:buNone/>
            </a:pPr>
            <a:r>
              <a:rPr lang="de-DE" dirty="0"/>
              <a:t>vielfach nicht bewilligungsfähig. Hier sollten Kantone und kommunale Baubehörde entsprechend</a:t>
            </a:r>
          </a:p>
          <a:p>
            <a:pPr marL="0" indent="0">
              <a:buNone/>
            </a:pPr>
            <a:r>
              <a:rPr lang="de-DE" dirty="0"/>
              <a:t>(pragmatische) Lösungen anbieten. </a:t>
            </a:r>
          </a:p>
          <a:p>
            <a:pPr marL="0" indent="0">
              <a:buNone/>
            </a:pPr>
            <a:r>
              <a:rPr lang="de-DE" dirty="0"/>
              <a:t>Wichtig ist daher eine frühzeitige Abklärung für die Planung und Betriebsbewilligungen.</a:t>
            </a: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  <a:p>
            <a:endParaRPr lang="it-CH" b="1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813816-64ED-6B25-19F9-EE7E764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3.3 Übergangslösungen </a:t>
            </a:r>
            <a:endParaRPr lang="it-CH" i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88251E-28DA-002E-3CAC-E06F5379AA55}"/>
              </a:ext>
            </a:extLst>
          </p:cNvPr>
          <p:cNvSpPr txBox="1"/>
          <p:nvPr/>
        </p:nvSpPr>
        <p:spPr>
          <a:xfrm>
            <a:off x="11627971" y="65435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C7759B5-D578-43AA-9A05-5623465B6F49}" type="slidenum">
              <a:rPr lang="it-CH" sz="140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9</a:t>
            </a:fld>
            <a:endParaRPr lang="it-CH" sz="14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879C6A6-AC5E-5FC0-2D81-45D6E8B170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6324" y="2142587"/>
            <a:ext cx="6096000" cy="257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7194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ésentation Planair 2008 modèle 2007">
  <a:themeElements>
    <a:clrScheme name="ppt_generale (m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t_generale (m)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7D580D"/>
            </a:solidFill>
            <a:latin typeface="Calibri" pitchFamily="34" charset="0"/>
          </a:defRPr>
        </a:defPPr>
      </a:lstStyle>
    </a:txDef>
  </a:objectDefaults>
  <a:extraClrSchemeLst>
    <a:extraClrScheme>
      <a:clrScheme name="ppt_generale (m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generale (m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generale (m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generale (m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generale (m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generale (m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generale (m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generale (m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generale (m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generale (m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generale (m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generale (m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75FFFA346A2A4789EF109AA7F035DD" ma:contentTypeVersion="1" ma:contentTypeDescription="Crée un document." ma:contentTypeScope="" ma:versionID="ee63e031e8f8cfd28d9707a484744481">
  <xsd:schema xmlns:xsd="http://www.w3.org/2001/XMLSchema" xmlns:xs="http://www.w3.org/2001/XMLSchema" xmlns:p="http://schemas.microsoft.com/office/2006/metadata/properties" xmlns:ns2="b3cbf63e-156b-45a9-86bf-419b6bb610a9" targetNamespace="http://schemas.microsoft.com/office/2006/metadata/properties" ma:root="true" ma:fieldsID="9e246114d959c76d868e627c69fc0aef" ns2:_="">
    <xsd:import namespace="b3cbf63e-156b-45a9-86bf-419b6bb610a9"/>
    <xsd:element name="properties">
      <xsd:complexType>
        <xsd:sequence>
          <xsd:element name="documentManagement">
            <xsd:complexType>
              <xsd:all>
                <xsd:element ref="ns2:Li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cbf63e-156b-45a9-86bf-419b6bb610a9" elementFormDefault="qualified">
    <xsd:import namespace="http://schemas.microsoft.com/office/2006/documentManagement/types"/>
    <xsd:import namespace="http://schemas.microsoft.com/office/infopath/2007/PartnerControls"/>
    <xsd:element name="Lien" ma:index="8" nillable="true" ma:displayName="Lien" ma:format="Hyperlink" ma:internalName="Lien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en xmlns="b3cbf63e-156b-45a9-86bf-419b6bb610a9">
      <Url xsi:nil="true"/>
      <Description xsi:nil="true"/>
    </Lien>
  </documentManagement>
</p:properties>
</file>

<file path=customXml/itemProps1.xml><?xml version="1.0" encoding="utf-8"?>
<ds:datastoreItem xmlns:ds="http://schemas.openxmlformats.org/officeDocument/2006/customXml" ds:itemID="{997C6256-641F-41F5-8DB1-EF112FB955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cbf63e-156b-45a9-86bf-419b6bb610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4A318A-A988-422E-80E3-718B6D8585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701182-D72E-4C70-80F2-1CA0F9B27498}">
  <ds:schemaRefs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b3cbf63e-156b-45a9-86bf-419b6bb610a9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Planair 2008 modèle 2007</Template>
  <TotalTime>24</TotalTime>
  <Words>1848</Words>
  <Application>Microsoft Office PowerPoint</Application>
  <PresentationFormat>Grand écran</PresentationFormat>
  <Paragraphs>376</Paragraphs>
  <Slides>30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Courier New</vt:lpstr>
      <vt:lpstr>Wingdings</vt:lpstr>
      <vt:lpstr>Wingdings 3</vt:lpstr>
      <vt:lpstr>Présentation Planair 2008 modèle 2007</vt:lpstr>
      <vt:lpstr>Benutzerdefiniertes Design</vt:lpstr>
      <vt:lpstr>Leitfaden für emissionsfreie, thermische Netze  Massnahmenkatalog für die Dekarbonisierung und  Flexibilisierung von thermischen Netzen </vt:lpstr>
      <vt:lpstr>Présentation PowerPoint</vt:lpstr>
      <vt:lpstr>Présentation PowerPoint</vt:lpstr>
      <vt:lpstr>Présentation PowerPoint</vt:lpstr>
      <vt:lpstr>Planung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Optimierung Flexibilität und Energieeffizienz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Abwärme und erneuerbare Energien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PLANAIR 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Concrétisons l’avenir !</dc:title>
  <dc:creator>Martin Kernen</dc:creator>
  <cp:lastModifiedBy>Laure Deschaintre</cp:lastModifiedBy>
  <cp:revision>294</cp:revision>
  <cp:lastPrinted>2015-04-21T06:25:26Z</cp:lastPrinted>
  <dcterms:created xsi:type="dcterms:W3CDTF">2009-07-01T13:26:48Z</dcterms:created>
  <dcterms:modified xsi:type="dcterms:W3CDTF">2023-09-14T08:01:51Z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atégorie">
    <vt:lpwstr>Modèles</vt:lpwstr>
  </property>
  <property fmtid="{D5CDD505-2E9C-101B-9397-08002B2CF9AE}" pid="3" name="A jour ?">
    <vt:lpwstr>1</vt:lpwstr>
  </property>
  <property fmtid="{D5CDD505-2E9C-101B-9397-08002B2CF9AE}" pid="4" name="ContentTypeId">
    <vt:lpwstr>0x0101005F75FFFA346A2A4789EF109AA7F035DD</vt:lpwstr>
  </property>
</Properties>
</file>